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Public Sans Bold" panose="020B0604020202020204" charset="0"/>
      <p:regular r:id="rId19"/>
    </p:embeddedFont>
    <p:embeddedFont>
      <p:font typeface="Canva Sans Medium" panose="020B0604020202020204" charset="0"/>
      <p:regular r:id="rId20"/>
    </p:embeddedFont>
    <p:embeddedFont>
      <p:font typeface="Glacial Indifference" panose="020B0604020202020204" charset="0"/>
      <p:regular r:id="rId21"/>
    </p:embeddedFont>
    <p:embeddedFont>
      <p:font typeface="Open Sans" panose="020B0604020202020204" charset="0"/>
      <p:regular r:id="rId22"/>
    </p:embeddedFont>
    <p:embeddedFont>
      <p:font typeface="Arimo Bold" panose="020B0604020202020204" charset="0"/>
      <p:regular r:id="rId23"/>
    </p:embeddedFont>
    <p:embeddedFont>
      <p:font typeface="Arsenal Italics" panose="020B0604020202020204" charset="0"/>
      <p:regular r:id="rId24"/>
    </p:embeddedFont>
    <p:embeddedFont>
      <p:font typeface="Open Sans Bold Italics" panose="020B0604020202020204" charset="0"/>
      <p:regular r:id="rId25"/>
    </p:embeddedFont>
    <p:embeddedFont>
      <p:font typeface="Calibri" panose="020F0502020204030204" pitchFamily="34" charset="0"/>
      <p:regular r:id="rId26"/>
      <p:bold r:id="rId27"/>
      <p:italic r:id="rId28"/>
      <p:boldItalic r:id="rId29"/>
    </p:embeddedFont>
    <p:embeddedFont>
      <p:font typeface="Oswald" panose="020B0604020202020204" charset="0"/>
      <p:regular r:id="rId30"/>
    </p:embeddedFont>
    <p:embeddedFont>
      <p:font typeface="Arsenal Bold" panose="020B0604020202020204" charset="0"/>
      <p:regular r:id="rId31"/>
    </p:embeddedFont>
    <p:embeddedFont>
      <p:font typeface="Candal" panose="020B0604020202020204" charset="0"/>
      <p:regular r:id="rId32"/>
    </p:embeddedFont>
    <p:embeddedFont>
      <p:font typeface="Open Sans Bold" panose="020B0604020202020204" charset="0"/>
      <p:regular r:id="rId33"/>
    </p:embeddedFont>
    <p:embeddedFont>
      <p:font typeface="Asap Condensed Bold" panose="020B0604020202020204" charset="0"/>
      <p:regular r:id="rId34"/>
    </p:embeddedFont>
    <p:embeddedFont>
      <p:font typeface="Canva Sans Italics" panose="020B0604020202020204" charset="0"/>
      <p:regular r:id="rId35"/>
    </p:embeddedFont>
    <p:embeddedFont>
      <p:font typeface="Gotham" panose="020B0604020202020204" charset="0"/>
      <p:regular r:id="rId36"/>
    </p:embeddedFont>
    <p:embeddedFont>
      <p:font typeface="Canva Sans Bold" panose="020B0604020202020204" charset="0"/>
      <p:regular r:id="rId37"/>
    </p:embeddedFont>
    <p:embeddedFont>
      <p:font typeface="Asap Condensed Italics" panose="020B0604020202020204" charset="0"/>
      <p:regular r:id="rId38"/>
    </p:embeddedFont>
    <p:embeddedFont>
      <p:font typeface="Canva Sans" panose="020B0604020202020204" charset="0"/>
      <p:regular r:id="rId39"/>
    </p:embeddedFont>
    <p:embeddedFont>
      <p:font typeface="Arsenal" panose="020B0604020202020204" charset="0"/>
      <p:regular r:id="rId40"/>
    </p:embeddedFont>
    <p:embeddedFont>
      <p:font typeface="Open Sauce" panose="020B0604020202020204" charset="0"/>
      <p:regular r:id="rId41"/>
    </p:embeddedFont>
    <p:embeddedFont>
      <p:font typeface="Asap Condensed" panose="020B0604020202020204" charset="0"/>
      <p:regular r:id="rId42"/>
    </p:embeddedFont>
    <p:embeddedFont>
      <p:font typeface="Gotham Bold" panose="020B0604020202020204" charset="0"/>
      <p:regular r:id="rId43"/>
    </p:embeddedFont>
    <p:embeddedFont>
      <p:font typeface="Open Sauce Bold"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4" d="100"/>
          <a:sy n="74" d="100"/>
        </p:scale>
        <p:origin x="53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‹Nº›</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Diapositiva 1: Título - Plan Estratégico INAEM 6.0 (2024-2027)</a:t>
            </a:r>
          </a:p>
          <a:p>
            <a:endParaRPr lang="en-US"/>
          </a:p>
          <a:p>
            <a:r>
              <a:rPr lang="en-US"/>
              <a:t>Querido equipo, es un verdadero placer estar aquí hoy para presentaros el Plan Estratégico INAEM 6.0, que guiará nuestro camino desde 2024 hasta 2027. El principal objetivo es mejorar y modernizar los servicios que ofrecemos a personas y empresas en el ámbito del empleo, para adaptarnos a un entorno cambiante y a las nuevas necesidades del mercado laboral aragonés. Me gustaría que viésemos este plan no solo como un documento, sino como nuestra hoja de ruta hacia un futuro lleno de oportunidades para todos.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Diapositiva 10: Análisis DAFO (Fortalezas, Debilidades, Oportunidades y Amenazas)</a:t>
            </a:r>
          </a:p>
          <a:p>
            <a:endParaRPr lang="en-US"/>
          </a:p>
          <a:p>
            <a:r>
              <a:rPr lang="en-US"/>
              <a:t>Nuestro análisis DAFO ha sido fundamental para entender tanto nuestro contexto interno como el externo. Dentro de nuestras fortalezas, destaco nuestra gran presencia territorial y la dedicación de nuestro personal, que nos posiciona como un referente en la atención al empleo. Sin embargo, también somos conscientes de nuestras debilidades, como la rigidez administrativa o la dificultad para retener talento. No las vemos como barreras, sino como áreas de mejora continua. Asimismo, las oportunidades que tenemos son extraordinarias: el auge de la digitalización y las nuevas políticas de empleo. Y aunque enfrentamos amenazas, como la competencia o la incertidumbre económica, juntos tenemos la capacidad de transformarlas en motores de innovación y cambio. Este análisis lo tenemos que ver como una herramienta para impulsar la creatividad y motivación. Cada desafío es una oportunidad para ser mejores.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Diapositiva 11: Objetivos Estratégicos y Operativos</a:t>
            </a:r>
          </a:p>
          <a:p>
            <a:r>
              <a:rPr lang="en-US"/>
              <a:t>Para la formulación del Plan, se identificaron los objetivos estratégicos y operativos, así como los proyectos necesarios para su consecución. La responsabilidad de seguimiento se distribuye en las Comisiones de Seguimiento, formadas por miembros del equipo directivo y otros mandos del INAEM.</a:t>
            </a:r>
          </a:p>
          <a:p>
            <a:endParaRPr lang="en-US"/>
          </a:p>
          <a:p>
            <a:r>
              <a:rPr lang="en-US"/>
              <a:t>El Plan Estratégico 6.0 se basa en tres objetivos estratégicos principales, que guiarán nuestras acciones durante este ciclo de cuatro años:</a:t>
            </a:r>
          </a:p>
          <a:p>
            <a:endParaRPr lang="en-US"/>
          </a:p>
          <a:p>
            <a:r>
              <a:rPr lang="en-US"/>
              <a:t>1. Reforzar las Alianzas y el Buen Gobierno</a:t>
            </a:r>
          </a:p>
          <a:p>
            <a:r>
              <a:rPr lang="en-US"/>
              <a:t>Este objetivo se centra en fortalecer las relaciones con los diferentes actores involucrados en el ámbito del empleo, como empresas, organizaciones sociales y administraciones públicas. A través de la creación de alianzas estratégicas, el INAEM busca aportar valor a las entidades que regulan la actividad del INAEM y, en última instancia, a la sociedad a la que sirve. Rendición de cuentas abierta y transparente e información ágil y adecuada para mejorar el nivel de confianza</a:t>
            </a:r>
          </a:p>
          <a:p>
            <a:endParaRPr lang="en-US"/>
          </a:p>
          <a:p>
            <a:r>
              <a:rPr lang="en-US"/>
              <a:t>2. Crear una Propuesta de Valor Atractiva que responda a las necesidades y expectativas de los ciudadanos y empresas. Esto implica ofrecer servicios y programas de empleo que sean innovadores, accesibles y de alta calidad. La meta es asegurarse de que los usuarios perciban el INAEM como un aliado clave en su desarrollo profesional y en la mejora de su empleabilidad, diferenciándose de otros servicios disponibles en el mercado.</a:t>
            </a:r>
          </a:p>
          <a:p>
            <a:endParaRPr lang="en-US"/>
          </a:p>
          <a:p>
            <a:r>
              <a:rPr lang="en-US"/>
              <a:t>3. Construir la Estructura INAEM del futuro con el foco en el desarrollo organizativo y la incorporación de los recursos necesarios para poder ofrecer las soluciones ágiles, flexibles e innovadoras que demandan los grupos de interés del INAEM.</a:t>
            </a:r>
          </a:p>
          <a:p>
            <a:endParaRPr lang="en-US"/>
          </a:p>
          <a:p>
            <a:r>
              <a:rPr lang="en-US"/>
              <a:t>Para alcanzar estos grandes ejes estratégicos, hemos definido diez objetivos operativos, que representan acciones concretas y medibles. </a:t>
            </a:r>
          </a:p>
          <a:p>
            <a:endParaRPr lang="en-US"/>
          </a:p>
          <a:p>
            <a:r>
              <a:rPr lang="en-US"/>
              <a:t>Algunos de estos objetivos clave son:</a:t>
            </a:r>
          </a:p>
          <a:p>
            <a:endParaRPr lang="en-US"/>
          </a:p>
          <a:p>
            <a:r>
              <a:rPr lang="en-US"/>
              <a:t>Mejorar la atención a la ciudadanía y las empresas: Vamos a personalizar la atención, simplificar los trámites y digitalizar muchos de nuestros procesos para hacer que la experiencia de los usuarios sea más ágil y eficiente. Elaborar la Cartera de servicios del INAEM</a:t>
            </a:r>
          </a:p>
          <a:p>
            <a:endParaRPr lang="en-US"/>
          </a:p>
          <a:p>
            <a:r>
              <a:rPr lang="en-US"/>
              <a:t>Optimizar y digitalizar los procesos internos: Automatizaremos procedimientos para reducir la carga administrativa y mejorar la rapidez en la gestión de servicios. Por ejemplo, lanzaremos una nueva web y una app del INAEM para facilitar la interacción con las empresas.</a:t>
            </a:r>
          </a:p>
          <a:p>
            <a:endParaRPr lang="en-US"/>
          </a:p>
          <a:p>
            <a:r>
              <a:rPr lang="en-US"/>
              <a:t>Desarrollar la innovación y mejora continua: Implementaremos un sistema integral de innovación que nos permita adaptarnos rápidamente a cambios en el mercado laboral y avances tecnológicos.</a:t>
            </a:r>
          </a:p>
          <a:p>
            <a:endParaRPr lang="en-US"/>
          </a:p>
          <a:p>
            <a:r>
              <a:rPr lang="en-US"/>
              <a:t>Formar y desarrollar a las personas: Uno de nuestros mayores recursos es nuestro equipo. Fortaleceremos la formación digital de nuestros empleados para que puedan ofrecer un mejor servicio y estar siempre al día con las últimas tendencias del empleo y la tecnología.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Diapositiva 12: Calendario de Ejecución del Plan Estratégico</a:t>
            </a:r>
          </a:p>
          <a:p>
            <a:endParaRPr lang="en-US"/>
          </a:p>
          <a:p>
            <a:r>
              <a:rPr lang="en-US"/>
              <a:t>Este no es un plan estático, sino una ruta de trabajo clara y estructurada que se desplegará durante los próximos cuatro años. El calendario de ejecución del Plan Estratégico incluye una serie de hitos clave que nos guiarán en el tiempo y nos permite avanzar de manera ordenada y eficiente. Quiero resaltar que cada hito es un logro compartido, y cada pequeño paso nos llevará hacia grandes cambios.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Diapositiva 15: Roles y Responsabilidades en la Implementación</a:t>
            </a:r>
          </a:p>
          <a:p>
            <a:endParaRPr lang="en-US"/>
          </a:p>
          <a:p>
            <a:r>
              <a:rPr lang="en-US"/>
              <a:t>La implementación del Plan Estratégico será posible gracias a la colaboración de todos los niveles de la organización. Desde el equipo directivo, que liderará y supervisará este proceso, hasta los jefes de proyecto y las comisiones de seguimiento, cada uno de nosotros tiene un papel importante. Os animo a ver esta implementación no como una tarea aislada, sino como un esfuerzo colectivo. La verdadera transformación vendrá de nuestra capacidad para trabajar en equipo, para apoyarnos mutuamente y para asumir la responsabilidad de nuestros roles.</a:t>
            </a:r>
          </a:p>
          <a:p>
            <a:r>
              <a:rPr lang="en-US"/>
              <a:t>El Control y Seguimiento del Plan Estratégico del Plan Estratégico del INAEM 2024-2027 integra la metodología de trabajo por proyectos como una estrategia para optimizar el cumplimiento de sus objetivos y asegurar una gestión eficiente y alineada con las prioridades de la organización.</a:t>
            </a:r>
          </a:p>
          <a:p>
            <a:endParaRPr lang="en-US"/>
          </a:p>
          <a:p>
            <a:r>
              <a:rPr lang="en-US"/>
              <a:t>Este sistema de control incluye los siguientes componentes clave:</a:t>
            </a:r>
          </a:p>
          <a:p>
            <a:endParaRPr lang="en-US"/>
          </a:p>
          <a:p>
            <a:r>
              <a:rPr lang="en-US"/>
              <a:t>Equipo Directivo (Comisión de Estrategia): Es responsable de implementar el Plan Estratégico, ejecutando los objetivos y asignando los recursos necesarios para que las distintas unidades del INAEM puedan cumplir sus metas.</a:t>
            </a:r>
          </a:p>
          <a:p>
            <a:endParaRPr lang="en-US"/>
          </a:p>
          <a:p>
            <a:r>
              <a:rPr lang="en-US"/>
              <a:t>Responsables de Objetivos Operativos: Un miembro del equipo directivo liderará cada objetivo, aunque toda la organización participa en su cumplimiento.</a:t>
            </a:r>
          </a:p>
          <a:p>
            <a:endParaRPr lang="en-US"/>
          </a:p>
          <a:p>
            <a:r>
              <a:rPr lang="en-US"/>
              <a:t>Comisiones de Seguimiento: Formadas por miembros del equipo directivo que están más involucrados en los proyectos asociados, supervisan el avance de los proyectos, designan jefes de proyecto y gestionan los recursos necesarios.</a:t>
            </a:r>
          </a:p>
          <a:p>
            <a:endParaRPr lang="en-US"/>
          </a:p>
          <a:p>
            <a:r>
              <a:rPr lang="en-US"/>
              <a:t>Jefes de Proyecto y Equipos de Trabajo: Los jefes de proyecto son seleccionados entre mandos superiores y medios, y se encargan de gestionar los proyectos junto a equipos designados en función de las necesidades de cada proyecto.</a:t>
            </a:r>
          </a:p>
          <a:p>
            <a:endParaRPr lang="en-US"/>
          </a:p>
          <a:p>
            <a:r>
              <a:rPr lang="en-US"/>
              <a:t>Oficina de Gestión de Proyectos (PMO): Esta oficina coordina el desarrollo de los proyectos, asegurando que todos estén alineados con los objetivos estratégicos. Facilita recursos, herramientas y metodologías, y apoya en el seguimiento y reporte de los avances.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Diapositiva 16: Comunicación y Transparencia</a:t>
            </a:r>
          </a:p>
          <a:p>
            <a:endParaRPr lang="en-US"/>
          </a:p>
          <a:p>
            <a:r>
              <a:rPr lang="en-US"/>
              <a:t>Por último, quiero hacer hincapié en la importancia de la comunicación y la transparencia durante todo este proceso. Todos los miembros de INAEM deben estar informados y comprometidos con los objetivos del Plan Estratégico. Desde la Dirección, garantizaremos que esta información fluya de manera constante, con actualizaciones periódicas y un compromiso con la transparencia total. Porque solo si estamos bien informados podremos actuar de manera coordinada y eficaz. Quiero que sepan que su voz cuenta, y que el éxito de este plan depende del esfuerzo y la dedicación de cada uno de vosotros. Juntos, lograremos grandes cosas.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Diapositiva 2: Definición del Marco Estratégico</a:t>
            </a:r>
          </a:p>
          <a:p>
            <a:r>
              <a:rPr lang="en-US"/>
              <a:t>El Plan Estratégico INAEM 6.0 (2024-2027) se ha elaborado con la participación de actores clave dentro y fuera de la organización, asegurando que refleja las necesidades y expectativas de todos los grupos involucrados.</a:t>
            </a:r>
          </a:p>
          <a:p>
            <a:endParaRPr lang="en-US"/>
          </a:p>
          <a:p>
            <a:r>
              <a:rPr lang="en-US"/>
              <a:t>Participantes Clave:</a:t>
            </a:r>
          </a:p>
          <a:p>
            <a:endParaRPr lang="en-US"/>
          </a:p>
          <a:p>
            <a:r>
              <a:rPr lang="en-US"/>
              <a:t>Equipo Directivo del INAEM: Lideró las primeras fases, definiendo la misión, visión y propósito. Además, coordino la recopilación de información y supervisaron el desarrollo del plan en sus distintas etapas.</a:t>
            </a:r>
          </a:p>
          <a:p>
            <a:endParaRPr lang="en-US"/>
          </a:p>
          <a:p>
            <a:r>
              <a:rPr lang="en-US"/>
              <a:t>Personal Clave de la Organización: Más de 60 personas de distintas áreas del INAEM formaron parte de los grupos de trabajo y aportaron su experiencia en la reflexión estratégica. Estos grupos, multidisciplinares y conformados por empleados de diferentes ubicaciones y servicios, han tenido la misión de identificar las necesidades y expectativas de los grupos de interés, y han contribuido a la formulación de ideas estratégicas.</a:t>
            </a:r>
          </a:p>
          <a:p>
            <a:endParaRPr lang="en-US"/>
          </a:p>
          <a:p>
            <a:r>
              <a:rPr lang="en-US"/>
              <a:t>Representantes de los trabajadores: La junta de personal ha participado en la definición del marco estratégico, colaborando en la identificación de los principales factores que afectan al empleo en Aragón.</a:t>
            </a:r>
          </a:p>
          <a:p>
            <a:endParaRPr lang="en-US"/>
          </a:p>
          <a:p>
            <a:r>
              <a:rPr lang="en-US"/>
              <a:t>Agentes Sociales: Estos agentes, que incluyen tanto sindicatos como asociaciones empresariales, han sido consultados para proporcionar una visión externa sobre los retos y oportunidades del mercado laboral. Participaron en la identificación de las amenazas y oportunidades a través del análisis del entorno político, económico, social, tecnológico y legal.</a:t>
            </a:r>
          </a:p>
          <a:p>
            <a:endParaRPr lang="en-US"/>
          </a:p>
          <a:p>
            <a:r>
              <a:rPr lang="en-US"/>
              <a:t>Consultores Externos: El INAEM también contó con el apoyo de consultores externos, que realizaron entrevistas a los miembros del equipo directivo y a los agentes sociales. Estas entrevistas fueron clave para recoger las percepciones sobre las oportunidades y amenazas que enfrenta la organización y el entorno laboral.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Diapositiva 3: Fases de elaboración</a:t>
            </a:r>
          </a:p>
          <a:p>
            <a:endParaRPr lang="en-US"/>
          </a:p>
          <a:p>
            <a:r>
              <a:rPr lang="en-US"/>
              <a:t>El primer paso importante ha sido revisar nuestra misión, visión y propósito para asegurarnos de que estén alineados con lo que esperan nuestros grupos de interés. Esto nos da una base firme para todas nuestras acciones. </a:t>
            </a:r>
          </a:p>
          <a:p>
            <a:endParaRPr lang="en-US"/>
          </a:p>
          <a:p>
            <a:r>
              <a:rPr lang="en-US"/>
              <a:t>Fases del Proceso:</a:t>
            </a:r>
          </a:p>
          <a:p>
            <a:endParaRPr lang="en-US"/>
          </a:p>
          <a:p>
            <a:r>
              <a:rPr lang="en-US"/>
              <a:t>Definición del marco estratégico y del entorno: Se revisaron la misión y visión del INAEM, se definió el propósito y se identificaron los grupos de interés prioritarios. En esta fase, participaron tanto el equipo directivo como personal clave y agentes sociales.</a:t>
            </a:r>
          </a:p>
          <a:p>
            <a:endParaRPr lang="en-US"/>
          </a:p>
          <a:p>
            <a:r>
              <a:rPr lang="en-US"/>
              <a:t>Recopilación de información: Los grupos de trabajo fueron los encargados de analizar el entorno interno y externo, recogiendo datos sobre fortalezas, debilidades, oportunidades y amenazas (DAFO). Esto incluyó la evaluación de las necesidades de los principales grupos de interés.</a:t>
            </a:r>
          </a:p>
          <a:p>
            <a:endParaRPr lang="en-US"/>
          </a:p>
          <a:p>
            <a:r>
              <a:rPr lang="en-US"/>
              <a:t>Reflexión estratégica: Los equipos multidisciplinarios llevaron a cabo el análisis estratégico combinando la evaluación de nuestras capacidades internas, áreas de mejora, oportunidades externas y posibles riesgos, junto con un enfoque para corregir debilidades, enfrentar amenazas, mantener fortalezas y aprovechar oportunidades. Esto permitió identificar las mejores alternativas estratégicas y acciones concretas para avanzar.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Diapositiva 4: Propósito y Visión</a:t>
            </a:r>
          </a:p>
          <a:p>
            <a:endParaRPr lang="en-US"/>
          </a:p>
          <a:p>
            <a:r>
              <a:rPr lang="en-US"/>
              <a:t>El propósito del INAEM sigue siendo claro: Ofrecer soluciones efectivas a los problemas de empleo tanto para personas como para empresas. Buscamos ser un referente en Aragón, consolidándonos como una organización ágil, flexible e innovadora que responde a las demandas de un mercado laboral en constante transformación.</a:t>
            </a:r>
          </a:p>
          <a:p>
            <a:endParaRPr lang="en-US"/>
          </a:p>
          <a:p>
            <a:r>
              <a:rPr lang="en-US"/>
              <a:t>Con este Plan estratégico la visión del INAEM para 2027 es:</a:t>
            </a:r>
          </a:p>
          <a:p>
            <a:endParaRPr lang="en-US"/>
          </a:p>
          <a:p>
            <a:r>
              <a:rPr lang="en-US"/>
              <a:t>•	Ser una entidad reconocida por su capacidad para adaptarse a los cambios y facilitar soluciones eficaces que favorezcan la empleabilidad en Aragón, mejorando continuamente el servicio que prestamos.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Diapositiva 5: Valores y Factores Clave de Éxito</a:t>
            </a:r>
          </a:p>
          <a:p>
            <a:endParaRPr lang="en-US"/>
          </a:p>
          <a:p>
            <a:r>
              <a:rPr lang="en-US"/>
              <a:t>"Uno de los pilares más importantes de este plan son nuestros valores: innovación, vocación de servicio, transparencia, profesionalidad y ética. </a:t>
            </a:r>
          </a:p>
          <a:p>
            <a:endParaRPr lang="en-US"/>
          </a:p>
          <a:p>
            <a:r>
              <a:rPr lang="en-US"/>
              <a:t>Estos valores son el reflejo de nuestro compromiso con la sociedad aragonesa. Es importante que los tengamos presentes en cada decisión y cada acción que tomemos, porque son los cimientos de nuestra reputación y de nuestra capacidad para seguir siendo un referente en el ámbito del empleo. Además, hemos identificado los factores clave para el éxito, que nos permitirán avanzar hacia nuestra visión. Juntos, priorizaremos estos factores y trabajaremos para asegurar que se conviertan en logros tangibles. Quiero animarlos a que sigamos aferrándonos a estos valores en todo momento."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Diapositiva 6: Megatendencias y Ecosistema del INAEM</a:t>
            </a:r>
          </a:p>
          <a:p>
            <a:endParaRPr lang="en-US"/>
          </a:p>
          <a:p>
            <a:r>
              <a:rPr lang="en-US"/>
              <a:t>Vivimos en un entorno global en constante evolución, lleno de cambios vertiginosos y desafíos emergentes. En este sentido, hemos identificado varias megatendencias como la digitalización, la economía verde y circular, el envejecimiento de la población, y la globalización, que están impactando directamente en nuestra forma de operar. Pero no estamos solos en este reto. </a:t>
            </a:r>
          </a:p>
          <a:p>
            <a:r>
              <a:rPr lang="en-US"/>
              <a:t>Formamos parte de un ecosistema dinámico de actores clave: empresas, proveedores, reguladores, trabajadores y la sociedad en general, todos interconectados y trabajando en un entorno de colaboración para lograr el éxito compartido. Este ecosistema no es estático; es flexible y en crecimiento, al igual que nosotros. Estoy convencida de que, si nos mantenemos alineados con estas tendencias y aprovechamos nuestras alianzas estratégicas, podremos convertir estos desafíos en grandes oportunidades.</a:t>
            </a:r>
          </a:p>
          <a:p>
            <a:endParaRPr lang="en-US"/>
          </a:p>
          <a:p>
            <a:r>
              <a:rPr lang="en-US"/>
              <a:t>Los grupos de interés del INAEM tienen un peso crucial porque representan a los principales destinatarios y colaboradores de los servicios y programas del instituto. Cada grupo tiene expectativas y necesidades específicas que el INAEM debe atender para ser eficaz. En la diapositiva, es importante destacar cómo cada uno de estos grupos influye en nuestras decisiones y cómo, a su vez, nuestras acciones les impactan, por eso lo hemos representado en círculos interconectados.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Diapositiva 7: Diagrama grupos de interés</a:t>
            </a:r>
          </a:p>
          <a:p>
            <a:endParaRPr lang="en-US"/>
          </a:p>
          <a:p>
            <a:r>
              <a:rPr lang="en-US"/>
              <a:t>Además, podemos ver un gráfico que clasifica estos grupos según su influencia/poder y su interés en el éxito del INAEM para visualizar por qué damos más peso a algunos grupos y cómo afecta esto a nuestras decisiones estratégicas.</a:t>
            </a:r>
          </a:p>
          <a:p>
            <a:endParaRPr lang="en-US"/>
          </a:p>
          <a:p>
            <a:r>
              <a:rPr lang="en-US"/>
              <a:t>Este gráfico, conocido como matriz de influencia/interés, nos ayuda a clasificar a los grupos de interés según dos ejes principales:</a:t>
            </a:r>
          </a:p>
          <a:p>
            <a:endParaRPr lang="en-US"/>
          </a:p>
          <a:p>
            <a:r>
              <a:rPr lang="en-US"/>
              <a:t>Influencia/Poder:</a:t>
            </a:r>
          </a:p>
          <a:p>
            <a:r>
              <a:rPr lang="en-US"/>
              <a:t>Se refiere a la capacidad de un grupo de influir en las decisiones del INAEM, ya sea porque tienen recursos, autoridad o porque sus acciones o reacciones afectan significativamente a la organización.</a:t>
            </a:r>
          </a:p>
          <a:p>
            <a:endParaRPr lang="en-US"/>
          </a:p>
          <a:p>
            <a:r>
              <a:rPr lang="en-US"/>
              <a:t>Interés:</a:t>
            </a:r>
          </a:p>
          <a:p>
            <a:r>
              <a:rPr lang="en-US"/>
              <a:t>Indica el grado de interés que un grupo de interés tiene en el éxito o los resultados del INAEM. Este interés puede estar motivado por su relación directa con los servicios que ofrecemos, su participación en nuestras actividades, o su dependencia de los resultados que logremos.</a:t>
            </a:r>
          </a:p>
          <a:p>
            <a:endParaRPr lang="en-US"/>
          </a:p>
          <a:p>
            <a:r>
              <a:rPr lang="en-US"/>
              <a:t>En el primer cuadrante, encontramos a los grupos clave, aquellos con alta influencia y alto interés. Estos son los actores que tienen poder sobre las decisiones y resultados del INAEM y están muy interesados en los servicios que ofrecemos. Empresas, reguladores y administración que proporciona los recursos, son algunos de ellos. Para estos grupos, es fundamental mantener una comunicación constante, asegurando que sus necesidades se prioricen en la toma de decisiones y que se les involucre en la planificación y evaluación de nuestros servicios.</a:t>
            </a:r>
          </a:p>
          <a:p>
            <a:endParaRPr lang="en-US"/>
          </a:p>
          <a:p>
            <a:r>
              <a:rPr lang="en-US"/>
              <a:t>En el segundo cuadrante, encontramos a aquellos grupos que tienen alta influencia, pero bajo interés. Estos grupos deben ser gestionados de cerca, ya que, aunque no están tan involucrados en el día a día del INAEM, sus acciones pueden afectar a la organización. Ejemplos de este tipo de grupos son los aliados y proveedores. Es importante mantener una buena coordinación y comunicación con ellos, asegurando relaciones positivas para evitar impactos negativos en nuestros proyectos.</a:t>
            </a:r>
          </a:p>
          <a:p>
            <a:endParaRPr lang="en-US"/>
          </a:p>
          <a:p>
            <a:r>
              <a:rPr lang="en-US"/>
              <a:t>El tercer cuadrante está ocupado por los grupos con baja influencia y alto interés. Estos son los grupos que, aunque tienen poca capacidad para influir en nuestras decisiones, están muy interesados en el éxito del INAEM. Aquí se encuentran las personas desempleadas y ocupadas, quienes son los beneficiarios directos de nuestros servicios. Para este grupo, es esencial mantenerlos informados y comprometidos, proporcionando información clara y accesible sobre nuestros programas y asegurando que sus necesidades y expectativas se reflejen en nuestras políticas.</a:t>
            </a:r>
          </a:p>
          <a:p>
            <a:endParaRPr lang="en-US"/>
          </a:p>
          <a:p>
            <a:r>
              <a:rPr lang="en-US"/>
              <a:t>Por último, en el cuarto cuadrante, se sitúan los grupos con baja influencia y bajo interés. Estos grupos no tienen un impacto significativo en el INAEM y, al mismo tiempo, su interés en nuestras actividades es limitado. Ejemplos de estos grupos pueden incluir al público general o a otras organizaciones que no tienen un contacto directo con el INAEM. Para ellos, no es necesario involucrarse de forma activa, pero es recomendable realizar un monitoreo ocasional de su comportamiento y mantener una comunicación básica para que conozcan nuestras actividades y misión.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 recogida de información es un proceso crucial en la elaboración del Plan Estratégico, ya que proporciona las bases para entender las necesidades y expectativas de los grupos de interés y el entorno en el que opera el INAEM. </a:t>
            </a:r>
          </a:p>
          <a:p>
            <a:endParaRPr lang="en-US"/>
          </a:p>
          <a:p>
            <a:r>
              <a:rPr lang="en-US"/>
              <a:t>Como ya he mencionado, en este proceso han participado más de 60 personas de nuestra organización, coordinadas por el equipo de calidad. A todos ellos quiero expresar mi más sincero agradecimiento por su esfuerzo, visión y compromiso, así como por su valiosa contribución a la creación de este plan estratégico. Su trabajo colectivo ha sido clave para construir esta hoja de ruta, que, gracias a sus aportes y diversidad de enfoques, se ha enriquecido y se ha convertido en una herramienta más sólida para alcanzar nuestras metas compartidas.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Este proceso se ha llevado a cabo en varias fases:</a:t>
            </a:r>
          </a:p>
          <a:p>
            <a:endParaRPr lang="en-US"/>
          </a:p>
          <a:p>
            <a:r>
              <a:rPr lang="en-US"/>
              <a:t>1.	Necesidades y expectativas de los grupos de interés:</a:t>
            </a:r>
          </a:p>
          <a:p>
            <a:r>
              <a:rPr lang="en-US"/>
              <a:t>o	Se formaron grupos de trabajo compuestos por aproximadamente 60 personas de diferentes áreas del INAEM, quienes reflexionaron sobre las necesidades y expectativas de los grupos de interés, como personas desempleadas, empresas, y el personal del INAEM. Estas reflexiones ayudaron a identificar los temas más relevantes y a establecer prioridades.</a:t>
            </a:r>
          </a:p>
          <a:p>
            <a:endParaRPr lang="en-US"/>
          </a:p>
          <a:p>
            <a:r>
              <a:rPr lang="en-US"/>
              <a:t>2.	Análisis externo:</a:t>
            </a:r>
          </a:p>
          <a:p>
            <a:r>
              <a:rPr lang="en-US"/>
              <a:t>o	Se realizaron entrevistas con miembros del equipo directivo y agentes sociales, lo que permitió identificar las oportunidades y amenazas que enfrenta el INAEM. Se utilizó el análisis Político, Económico, Social, Tecnológico, Ecológico y Legal para comprender mejor el contexto externo y las condiciones del mercado laboral.</a:t>
            </a:r>
          </a:p>
          <a:p>
            <a:endParaRPr lang="en-US"/>
          </a:p>
          <a:p>
            <a:r>
              <a:rPr lang="en-US"/>
              <a:t>3.	Análisis interno:</a:t>
            </a:r>
          </a:p>
          <a:p>
            <a:r>
              <a:rPr lang="en-US"/>
              <a:t>o	Mediante la reflexión de los grupos de trabajo, se evaluaron las fortalezas y debilidades del INAEM. Esta evaluación proporcionó una visión clara de los recursos internos, capacidades y áreas que requieren mejora.</a:t>
            </a:r>
          </a:p>
          <a:p>
            <a:endParaRPr lang="en-US"/>
          </a:p>
          <a:p>
            <a:r>
              <a:rPr lang="en-US"/>
              <a:t>4.	Análisis DAFO:</a:t>
            </a:r>
          </a:p>
          <a:p>
            <a:r>
              <a:rPr lang="en-US"/>
              <a:t>o	Se utilizó la información recopilada para realizar un análisis DAFO, que combina las fortalezas, debilidades, oportunidades y amenazas. Este análisis sirvió como base para la reflexión estratégica y la identificación de alternativas estratégicas.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png"/><Relationship Id="rId7" Type="http://schemas.openxmlformats.org/officeDocument/2006/relationships/image" Target="../media/image61.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9.svg"/><Relationship Id="rId10" Type="http://schemas.openxmlformats.org/officeDocument/2006/relationships/image" Target="../media/image10.png"/><Relationship Id="rId4" Type="http://schemas.openxmlformats.org/officeDocument/2006/relationships/image" Target="../media/image45.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1.svg"/><Relationship Id="rId3" Type="http://schemas.openxmlformats.org/officeDocument/2006/relationships/image" Target="../media/image2.png"/><Relationship Id="rId7" Type="http://schemas.openxmlformats.org/officeDocument/2006/relationships/image" Target="../media/image63.svg"/><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67.svg"/><Relationship Id="rId5" Type="http://schemas.openxmlformats.org/officeDocument/2006/relationships/image" Target="../media/image10.pn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65.sv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67.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69.svg"/></Relationships>
</file>

<file path=ppt/slides/_rels/slide13.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3.png"/><Relationship Id="rId7"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5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3.png"/><Relationship Id="rId7"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53.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png"/><Relationship Id="rId18" Type="http://schemas.openxmlformats.org/officeDocument/2006/relationships/image" Target="../media/image2.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65.png"/><Relationship Id="rId2" Type="http://schemas.openxmlformats.org/officeDocument/2006/relationships/notesSlide" Target="../notesSlides/notesSlide13.xml"/><Relationship Id="rId16" Type="http://schemas.openxmlformats.org/officeDocument/2006/relationships/image" Target="../media/image64.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1.png"/><Relationship Id="rId5" Type="http://schemas.openxmlformats.org/officeDocument/2006/relationships/image" Target="../media/image57.png"/><Relationship Id="rId15" Type="http://schemas.openxmlformats.org/officeDocument/2006/relationships/image" Target="../media/image87.svg"/><Relationship Id="rId10" Type="http://schemas.openxmlformats.org/officeDocument/2006/relationships/image" Target="../media/image60.png"/><Relationship Id="rId19" Type="http://schemas.openxmlformats.org/officeDocument/2006/relationships/image" Target="../media/image3.png"/><Relationship Id="rId4" Type="http://schemas.openxmlformats.org/officeDocument/2006/relationships/image" Target="../media/image56.png"/><Relationship Id="rId9" Type="http://schemas.openxmlformats.org/officeDocument/2006/relationships/image" Target="../media/image59.png"/><Relationship Id="rId1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1.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5.sv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png"/><Relationship Id="rId5" Type="http://schemas.openxmlformats.org/officeDocument/2006/relationships/image" Target="../media/image12.png"/><Relationship Id="rId10" Type="http://schemas.openxmlformats.org/officeDocument/2006/relationships/image" Target="../media/image3.png"/><Relationship Id="rId4" Type="http://schemas.openxmlformats.org/officeDocument/2006/relationships/image" Target="../media/image13.sv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9.jpe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7.svg"/><Relationship Id="rId17" Type="http://schemas.openxmlformats.org/officeDocument/2006/relationships/image" Target="../media/image10.png"/><Relationship Id="rId2" Type="http://schemas.openxmlformats.org/officeDocument/2006/relationships/notesSlide" Target="../notesSlides/notesSlide4.xml"/><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image" Target="../media/image2.png"/><Relationship Id="rId10" Type="http://schemas.openxmlformats.org/officeDocument/2006/relationships/image" Target="../media/image25.svg"/><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3.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6.png"/><Relationship Id="rId5" Type="http://schemas.openxmlformats.org/officeDocument/2006/relationships/image" Target="../media/image31.svg"/><Relationship Id="rId10" Type="http://schemas.openxmlformats.org/officeDocument/2006/relationships/image" Target="../media/image33.svg"/><Relationship Id="rId4" Type="http://schemas.openxmlformats.org/officeDocument/2006/relationships/image" Target="../media/image24.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2.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44.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10.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30.png"/><Relationship Id="rId1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10.png"/><Relationship Id="rId4" Type="http://schemas.openxmlformats.org/officeDocument/2006/relationships/image" Target="../media/image33.pn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7.jpe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9.jpe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10" Type="http://schemas.openxmlformats.org/officeDocument/2006/relationships/image" Target="../media/image10.png"/><Relationship Id="rId4" Type="http://schemas.openxmlformats.org/officeDocument/2006/relationships/image" Target="../media/image41.jpe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3565" y="-157896"/>
            <a:ext cx="18475130" cy="11632887"/>
          </a:xfrm>
          <a:custGeom>
            <a:avLst/>
            <a:gdLst/>
            <a:ahLst/>
            <a:cxnLst/>
            <a:rect l="l" t="t" r="r" b="b"/>
            <a:pathLst>
              <a:path w="18475130" h="11632887">
                <a:moveTo>
                  <a:pt x="0" y="0"/>
                </a:moveTo>
                <a:lnTo>
                  <a:pt x="18475130" y="0"/>
                </a:lnTo>
                <a:lnTo>
                  <a:pt x="18475130" y="11632887"/>
                </a:lnTo>
                <a:lnTo>
                  <a:pt x="0" y="11632887"/>
                </a:lnTo>
                <a:lnTo>
                  <a:pt x="0" y="0"/>
                </a:lnTo>
                <a:close/>
              </a:path>
            </a:pathLst>
          </a:custGeom>
          <a:blipFill>
            <a:blip r:embed="rId3">
              <a:alphaModFix amt="60000"/>
            </a:blip>
            <a:stretch>
              <a:fillRect l="-1054" r="-1054" b="-8188"/>
            </a:stretch>
          </a:blipFill>
        </p:spPr>
      </p:sp>
      <p:grpSp>
        <p:nvGrpSpPr>
          <p:cNvPr id="3" name="Group 3"/>
          <p:cNvGrpSpPr/>
          <p:nvPr/>
        </p:nvGrpSpPr>
        <p:grpSpPr>
          <a:xfrm>
            <a:off x="1028700" y="5744272"/>
            <a:ext cx="209550" cy="6398994"/>
            <a:chOff x="0" y="0"/>
            <a:chExt cx="279400" cy="8531991"/>
          </a:xfrm>
        </p:grpSpPr>
        <p:sp>
          <p:nvSpPr>
            <p:cNvPr id="4" name="AutoShape 4"/>
            <p:cNvSpPr/>
            <p:nvPr/>
          </p:nvSpPr>
          <p:spPr>
            <a:xfrm flipV="1">
              <a:off x="139700" y="2490955"/>
              <a:ext cx="0" cy="6041036"/>
            </a:xfrm>
            <a:prstGeom prst="line">
              <a:avLst/>
            </a:prstGeom>
            <a:ln w="38100" cap="flat">
              <a:solidFill>
                <a:srgbClr val="FFFFFF"/>
              </a:solidFill>
              <a:prstDash val="solid"/>
              <a:headEnd type="none" w="sm" len="sm"/>
              <a:tailEnd type="none" w="sm" len="sm"/>
            </a:ln>
          </p:spPr>
        </p:sp>
        <p:sp>
          <p:nvSpPr>
            <p:cNvPr id="5" name="AutoShape 5"/>
            <p:cNvSpPr/>
            <p:nvPr/>
          </p:nvSpPr>
          <p:spPr>
            <a:xfrm flipV="1">
              <a:off x="139700" y="0"/>
              <a:ext cx="0" cy="2490955"/>
            </a:xfrm>
            <a:prstGeom prst="line">
              <a:avLst/>
            </a:prstGeom>
            <a:ln w="279400" cap="flat">
              <a:solidFill>
                <a:srgbClr val="A2221C"/>
              </a:solidFill>
              <a:prstDash val="solid"/>
              <a:headEnd type="none" w="sm" len="sm"/>
              <a:tailEnd type="none" w="sm" len="sm"/>
            </a:ln>
          </p:spPr>
        </p:sp>
      </p:grpSp>
      <p:sp>
        <p:nvSpPr>
          <p:cNvPr id="6" name="TextBox 6"/>
          <p:cNvSpPr txBox="1"/>
          <p:nvPr/>
        </p:nvSpPr>
        <p:spPr>
          <a:xfrm>
            <a:off x="1028700" y="2120978"/>
            <a:ext cx="12718695" cy="1388120"/>
          </a:xfrm>
          <a:prstGeom prst="rect">
            <a:avLst/>
          </a:prstGeom>
        </p:spPr>
        <p:txBody>
          <a:bodyPr lIns="0" tIns="0" rIns="0" bIns="0" rtlCol="0" anchor="t">
            <a:spAutoFit/>
          </a:bodyPr>
          <a:lstStyle/>
          <a:p>
            <a:pPr algn="l">
              <a:lnSpc>
                <a:spcPts val="10400"/>
              </a:lnSpc>
            </a:pPr>
            <a:r>
              <a:rPr lang="en-US" sz="10400" spc="-499">
                <a:solidFill>
                  <a:srgbClr val="A2221C"/>
                </a:solidFill>
                <a:latin typeface="Candal"/>
                <a:ea typeface="Candal"/>
                <a:cs typeface="Candal"/>
                <a:sym typeface="Candal"/>
              </a:rPr>
              <a:t>Plan Estratégico</a:t>
            </a:r>
          </a:p>
        </p:txBody>
      </p:sp>
      <p:sp>
        <p:nvSpPr>
          <p:cNvPr id="7" name="Freeform 7"/>
          <p:cNvSpPr/>
          <p:nvPr/>
        </p:nvSpPr>
        <p:spPr>
          <a:xfrm>
            <a:off x="15078321" y="9086850"/>
            <a:ext cx="2334238" cy="688600"/>
          </a:xfrm>
          <a:custGeom>
            <a:avLst/>
            <a:gdLst/>
            <a:ahLst/>
            <a:cxnLst/>
            <a:rect l="l" t="t" r="r" b="b"/>
            <a:pathLst>
              <a:path w="2334238" h="688600">
                <a:moveTo>
                  <a:pt x="0" y="0"/>
                </a:moveTo>
                <a:lnTo>
                  <a:pt x="2334238" y="0"/>
                </a:lnTo>
                <a:lnTo>
                  <a:pt x="2334238" y="688600"/>
                </a:lnTo>
                <a:lnTo>
                  <a:pt x="0" y="688600"/>
                </a:lnTo>
                <a:lnTo>
                  <a:pt x="0" y="0"/>
                </a:lnTo>
                <a:close/>
              </a:path>
            </a:pathLst>
          </a:custGeom>
          <a:blipFill>
            <a:blip r:embed="rId4"/>
            <a:stretch>
              <a:fillRect/>
            </a:stretch>
          </a:blipFill>
        </p:spPr>
      </p:sp>
      <p:sp>
        <p:nvSpPr>
          <p:cNvPr id="8" name="Freeform 8"/>
          <p:cNvSpPr/>
          <p:nvPr/>
        </p:nvSpPr>
        <p:spPr>
          <a:xfrm>
            <a:off x="1238250" y="9168939"/>
            <a:ext cx="2406168" cy="524421"/>
          </a:xfrm>
          <a:custGeom>
            <a:avLst/>
            <a:gdLst/>
            <a:ahLst/>
            <a:cxnLst/>
            <a:rect l="l" t="t" r="r" b="b"/>
            <a:pathLst>
              <a:path w="2406168" h="524421">
                <a:moveTo>
                  <a:pt x="0" y="0"/>
                </a:moveTo>
                <a:lnTo>
                  <a:pt x="2406168" y="0"/>
                </a:lnTo>
                <a:lnTo>
                  <a:pt x="2406168" y="524422"/>
                </a:lnTo>
                <a:lnTo>
                  <a:pt x="0" y="524422"/>
                </a:lnTo>
                <a:lnTo>
                  <a:pt x="0" y="0"/>
                </a:lnTo>
                <a:close/>
              </a:path>
            </a:pathLst>
          </a:custGeom>
          <a:blipFill>
            <a:blip r:embed="rId5"/>
            <a:stretch>
              <a:fillRect/>
            </a:stretch>
          </a:blipFill>
        </p:spPr>
      </p:sp>
      <p:sp>
        <p:nvSpPr>
          <p:cNvPr id="9" name="TextBox 9"/>
          <p:cNvSpPr txBox="1"/>
          <p:nvPr/>
        </p:nvSpPr>
        <p:spPr>
          <a:xfrm>
            <a:off x="1028700" y="3701084"/>
            <a:ext cx="8715245" cy="1775114"/>
          </a:xfrm>
          <a:prstGeom prst="rect">
            <a:avLst/>
          </a:prstGeom>
        </p:spPr>
        <p:txBody>
          <a:bodyPr lIns="0" tIns="0" rIns="0" bIns="0" rtlCol="0" anchor="t">
            <a:spAutoFit/>
          </a:bodyPr>
          <a:lstStyle/>
          <a:p>
            <a:pPr algn="l">
              <a:lnSpc>
                <a:spcPts val="14502"/>
              </a:lnSpc>
            </a:pPr>
            <a:r>
              <a:rPr lang="en-US" sz="10359" spc="321">
                <a:solidFill>
                  <a:srgbClr val="C22827"/>
                </a:solidFill>
                <a:latin typeface="Open Sans"/>
                <a:ea typeface="Open Sans"/>
                <a:cs typeface="Open Sans"/>
                <a:sym typeface="Open Sans"/>
              </a:rPr>
              <a:t>INAEM </a:t>
            </a:r>
            <a:r>
              <a:rPr lang="en-US" sz="10359" b="1" spc="321">
                <a:solidFill>
                  <a:srgbClr val="C22827"/>
                </a:solidFill>
                <a:latin typeface="Open Sans Bold"/>
                <a:ea typeface="Open Sans Bold"/>
                <a:cs typeface="Open Sans Bold"/>
                <a:sym typeface="Open Sans Bold"/>
              </a:rPr>
              <a:t>6.0</a:t>
            </a:r>
          </a:p>
        </p:txBody>
      </p:sp>
      <p:sp>
        <p:nvSpPr>
          <p:cNvPr id="10" name="TextBox 10"/>
          <p:cNvSpPr txBox="1"/>
          <p:nvPr/>
        </p:nvSpPr>
        <p:spPr>
          <a:xfrm>
            <a:off x="1697639" y="6100840"/>
            <a:ext cx="4956430" cy="963893"/>
          </a:xfrm>
          <a:prstGeom prst="rect">
            <a:avLst/>
          </a:prstGeom>
        </p:spPr>
        <p:txBody>
          <a:bodyPr lIns="0" tIns="0" rIns="0" bIns="0" rtlCol="0" anchor="t">
            <a:spAutoFit/>
          </a:bodyPr>
          <a:lstStyle/>
          <a:p>
            <a:pPr algn="l">
              <a:lnSpc>
                <a:spcPts val="7200"/>
              </a:lnSpc>
            </a:pPr>
            <a:r>
              <a:rPr lang="en-US" sz="7200">
                <a:solidFill>
                  <a:srgbClr val="A2221C"/>
                </a:solidFill>
                <a:latin typeface="Glacial Indifference"/>
                <a:ea typeface="Glacial Indifference"/>
                <a:cs typeface="Glacial Indifference"/>
                <a:sym typeface="Glacial Indifference"/>
              </a:rPr>
              <a:t>2024-2027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381080" y="1583100"/>
            <a:ext cx="0" cy="8024982"/>
          </a:xfrm>
          <a:prstGeom prst="line">
            <a:avLst/>
          </a:prstGeom>
          <a:ln w="38100" cap="flat">
            <a:solidFill>
              <a:srgbClr val="959595"/>
            </a:solidFill>
            <a:prstDash val="solid"/>
            <a:headEnd type="none" w="sm" len="sm"/>
            <a:tailEnd type="none" w="sm" len="sm"/>
          </a:ln>
        </p:spPr>
      </p:sp>
      <p:sp>
        <p:nvSpPr>
          <p:cNvPr id="3" name="Freeform 3"/>
          <p:cNvSpPr/>
          <p:nvPr/>
        </p:nvSpPr>
        <p:spPr>
          <a:xfrm>
            <a:off x="7041879" y="4874121"/>
            <a:ext cx="2678404" cy="2092503"/>
          </a:xfrm>
          <a:custGeom>
            <a:avLst/>
            <a:gdLst/>
            <a:ahLst/>
            <a:cxnLst/>
            <a:rect l="l" t="t" r="r" b="b"/>
            <a:pathLst>
              <a:path w="2678404" h="2092503">
                <a:moveTo>
                  <a:pt x="0" y="0"/>
                </a:moveTo>
                <a:lnTo>
                  <a:pt x="2678403" y="0"/>
                </a:lnTo>
                <a:lnTo>
                  <a:pt x="2678403" y="2092503"/>
                </a:lnTo>
                <a:lnTo>
                  <a:pt x="0" y="2092503"/>
                </a:lnTo>
                <a:lnTo>
                  <a:pt x="0" y="0"/>
                </a:lnTo>
                <a:close/>
              </a:path>
            </a:pathLst>
          </a:custGeom>
          <a:blipFill>
            <a:blip r:embed="rId3"/>
            <a:stretch>
              <a:fillRect/>
            </a:stretch>
          </a:blipFill>
        </p:spPr>
      </p:sp>
      <p:sp>
        <p:nvSpPr>
          <p:cNvPr id="4" name="TextBox 4"/>
          <p:cNvSpPr txBox="1"/>
          <p:nvPr/>
        </p:nvSpPr>
        <p:spPr>
          <a:xfrm>
            <a:off x="971281" y="2265462"/>
            <a:ext cx="6614240" cy="3252470"/>
          </a:xfrm>
          <a:prstGeom prst="rect">
            <a:avLst/>
          </a:prstGeom>
        </p:spPr>
        <p:txBody>
          <a:bodyPr lIns="0" tIns="0" rIns="0" bIns="0" rtlCol="0" anchor="t">
            <a:spAutoFit/>
          </a:bodyPr>
          <a:lstStyle/>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Rigidez administrativa y alto nivel de burocracia.</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Dificultad para la retención del talento interno y atracción del externo.</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Gestión del cambio no sistematizada.</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Evaluación insuficiente del impacto de las políticas activas de empleo.</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Dificultades para innovar en la actualización de programas y servicios.</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Dificultad en el uso de algunas herramientas infomáticas.</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Poca agilidad en la respuesta a las demandas de usuarios y empresas.</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Falta de automatización en algún proceso.</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Falta de transversalidad entre las áreas de gestión.</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Desajustes entre las necesidades de formación y los servicios prestados.</a:t>
            </a:r>
          </a:p>
          <a:p>
            <a:pPr algn="l">
              <a:lnSpc>
                <a:spcPts val="2380"/>
              </a:lnSpc>
            </a:pPr>
            <a:endParaRPr lang="en-US" sz="1700" spc="34">
              <a:solidFill>
                <a:srgbClr val="35382F"/>
              </a:solidFill>
              <a:latin typeface="Asap Condensed"/>
              <a:ea typeface="Asap Condensed"/>
              <a:cs typeface="Asap Condensed"/>
              <a:sym typeface="Asap Condensed"/>
            </a:endParaRPr>
          </a:p>
        </p:txBody>
      </p:sp>
      <p:sp>
        <p:nvSpPr>
          <p:cNvPr id="5" name="Freeform 5"/>
          <p:cNvSpPr/>
          <p:nvPr/>
        </p:nvSpPr>
        <p:spPr>
          <a:xfrm rot="280960">
            <a:off x="4265484" y="1628014"/>
            <a:ext cx="1121252" cy="511571"/>
          </a:xfrm>
          <a:custGeom>
            <a:avLst/>
            <a:gdLst/>
            <a:ahLst/>
            <a:cxnLst/>
            <a:rect l="l" t="t" r="r" b="b"/>
            <a:pathLst>
              <a:path w="1121252" h="511571">
                <a:moveTo>
                  <a:pt x="0" y="0"/>
                </a:moveTo>
                <a:lnTo>
                  <a:pt x="1121252" y="0"/>
                </a:lnTo>
                <a:lnTo>
                  <a:pt x="1121252" y="511571"/>
                </a:lnTo>
                <a:lnTo>
                  <a:pt x="0" y="511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1100624" y="1583100"/>
            <a:ext cx="3136325" cy="457200"/>
          </a:xfrm>
          <a:prstGeom prst="rect">
            <a:avLst/>
          </a:prstGeom>
        </p:spPr>
        <p:txBody>
          <a:bodyPr lIns="0" tIns="0" rIns="0" bIns="0" rtlCol="0" anchor="t">
            <a:spAutoFit/>
          </a:bodyPr>
          <a:lstStyle/>
          <a:p>
            <a:pPr algn="l">
              <a:lnSpc>
                <a:spcPts val="3600"/>
              </a:lnSpc>
            </a:pPr>
            <a:r>
              <a:rPr lang="en-US" sz="3000" spc="135">
                <a:solidFill>
                  <a:srgbClr val="FF3131"/>
                </a:solidFill>
                <a:latin typeface="Candal"/>
                <a:ea typeface="Candal"/>
                <a:cs typeface="Candal"/>
                <a:sym typeface="Candal"/>
              </a:rPr>
              <a:t>DEBILIDADES</a:t>
            </a:r>
          </a:p>
        </p:txBody>
      </p:sp>
      <p:sp>
        <p:nvSpPr>
          <p:cNvPr id="7" name="Freeform 7"/>
          <p:cNvSpPr/>
          <p:nvPr/>
        </p:nvSpPr>
        <p:spPr>
          <a:xfrm rot="280960">
            <a:off x="3954465" y="6066861"/>
            <a:ext cx="1121252" cy="511571"/>
          </a:xfrm>
          <a:custGeom>
            <a:avLst/>
            <a:gdLst/>
            <a:ahLst/>
            <a:cxnLst/>
            <a:rect l="l" t="t" r="r" b="b"/>
            <a:pathLst>
              <a:path w="1121252" h="511571">
                <a:moveTo>
                  <a:pt x="0" y="0"/>
                </a:moveTo>
                <a:lnTo>
                  <a:pt x="1121253" y="0"/>
                </a:lnTo>
                <a:lnTo>
                  <a:pt x="1121253" y="511571"/>
                </a:lnTo>
                <a:lnTo>
                  <a:pt x="0" y="5115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1140271" y="6002896"/>
            <a:ext cx="2747559" cy="457200"/>
          </a:xfrm>
          <a:prstGeom prst="rect">
            <a:avLst/>
          </a:prstGeom>
        </p:spPr>
        <p:txBody>
          <a:bodyPr lIns="0" tIns="0" rIns="0" bIns="0" rtlCol="0" anchor="t">
            <a:spAutoFit/>
          </a:bodyPr>
          <a:lstStyle/>
          <a:p>
            <a:pPr algn="l">
              <a:lnSpc>
                <a:spcPts val="3600"/>
              </a:lnSpc>
            </a:pPr>
            <a:r>
              <a:rPr lang="en-US" sz="3000" spc="135">
                <a:solidFill>
                  <a:srgbClr val="009245"/>
                </a:solidFill>
                <a:latin typeface="Candal"/>
                <a:ea typeface="Candal"/>
                <a:cs typeface="Candal"/>
                <a:sym typeface="Candal"/>
              </a:rPr>
              <a:t>FORTALEZAS</a:t>
            </a:r>
          </a:p>
        </p:txBody>
      </p:sp>
      <p:sp>
        <p:nvSpPr>
          <p:cNvPr id="9" name="TextBox 9"/>
          <p:cNvSpPr txBox="1"/>
          <p:nvPr/>
        </p:nvSpPr>
        <p:spPr>
          <a:xfrm>
            <a:off x="971281" y="6650887"/>
            <a:ext cx="6531336" cy="3252470"/>
          </a:xfrm>
          <a:prstGeom prst="rect">
            <a:avLst/>
          </a:prstGeom>
        </p:spPr>
        <p:txBody>
          <a:bodyPr lIns="0" tIns="0" rIns="0" bIns="0" rtlCol="0" anchor="t">
            <a:spAutoFit/>
          </a:bodyPr>
          <a:lstStyle/>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Notable presencia territorial y acceso a fuentes de información en materia de empleo permanentemente actualizadas.</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Trasparencia en sus acciones.</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Participación activa en redes colaborativas para compartir experiencias y escuchar necesidades.</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Personal formado y comprometido con la mejora continua.</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Servicios especializados a empresas.</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Calidad en la atención (escucha activa): atención especializada y personalizada.</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Referente entre las entidades de empleo.</a:t>
            </a:r>
          </a:p>
          <a:p>
            <a:pPr algn="l">
              <a:lnSpc>
                <a:spcPts val="2380"/>
              </a:lnSpc>
            </a:pPr>
            <a:endParaRPr lang="en-US" sz="1700" spc="34">
              <a:solidFill>
                <a:srgbClr val="35382F"/>
              </a:solidFill>
              <a:latin typeface="Asap Condensed"/>
              <a:ea typeface="Asap Condensed"/>
              <a:cs typeface="Asap Condensed"/>
              <a:sym typeface="Asap Condensed"/>
            </a:endParaRPr>
          </a:p>
        </p:txBody>
      </p:sp>
      <p:sp>
        <p:nvSpPr>
          <p:cNvPr id="10" name="TextBox 10"/>
          <p:cNvSpPr txBox="1"/>
          <p:nvPr/>
        </p:nvSpPr>
        <p:spPr>
          <a:xfrm>
            <a:off x="9491208" y="2208312"/>
            <a:ext cx="8246472" cy="2957195"/>
          </a:xfrm>
          <a:prstGeom prst="rect">
            <a:avLst/>
          </a:prstGeom>
        </p:spPr>
        <p:txBody>
          <a:bodyPr lIns="0" tIns="0" rIns="0" bIns="0" rtlCol="0" anchor="t">
            <a:spAutoFit/>
          </a:bodyPr>
          <a:lstStyle/>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Envejecimiento de la población.</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Falta de cualificación de los trabajadores.</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Desajuste oferta-demanda en el mercado laboral.</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Dependencia presupuestaria de Conf. Sectoriales de Empleo y Educación.</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Sistemas de gestión y justificación complejos en procesos de subvenciones y contratación.</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Mercado laboral cambiante con necesidad de capacidades diferentes.</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Competencia de entidades privadas y aplicaciones con servicios similares con mayor valor.</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Emigración de personas cualificadas fuera de Aragón.</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Ausencia de marco presupuestario plurianual.</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Cambios imprevistos y repentinos en directrices políticas</a:t>
            </a:r>
          </a:p>
        </p:txBody>
      </p:sp>
      <p:sp>
        <p:nvSpPr>
          <p:cNvPr id="11" name="Freeform 11"/>
          <p:cNvSpPr/>
          <p:nvPr/>
        </p:nvSpPr>
        <p:spPr>
          <a:xfrm rot="280960">
            <a:off x="12282000" y="1482568"/>
            <a:ext cx="1121252" cy="511571"/>
          </a:xfrm>
          <a:custGeom>
            <a:avLst/>
            <a:gdLst/>
            <a:ahLst/>
            <a:cxnLst/>
            <a:rect l="l" t="t" r="r" b="b"/>
            <a:pathLst>
              <a:path w="1121252" h="511571">
                <a:moveTo>
                  <a:pt x="0" y="0"/>
                </a:moveTo>
                <a:lnTo>
                  <a:pt x="1121252" y="0"/>
                </a:lnTo>
                <a:lnTo>
                  <a:pt x="1121252" y="511572"/>
                </a:lnTo>
                <a:lnTo>
                  <a:pt x="0" y="511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TextBox 12"/>
          <p:cNvSpPr txBox="1"/>
          <p:nvPr/>
        </p:nvSpPr>
        <p:spPr>
          <a:xfrm>
            <a:off x="9660902" y="1437654"/>
            <a:ext cx="2747559" cy="457200"/>
          </a:xfrm>
          <a:prstGeom prst="rect">
            <a:avLst/>
          </a:prstGeom>
        </p:spPr>
        <p:txBody>
          <a:bodyPr lIns="0" tIns="0" rIns="0" bIns="0" rtlCol="0" anchor="t">
            <a:spAutoFit/>
          </a:bodyPr>
          <a:lstStyle/>
          <a:p>
            <a:pPr algn="l">
              <a:lnSpc>
                <a:spcPts val="3600"/>
              </a:lnSpc>
            </a:pPr>
            <a:r>
              <a:rPr lang="en-US" sz="3000" spc="135">
                <a:solidFill>
                  <a:srgbClr val="FF3131"/>
                </a:solidFill>
                <a:latin typeface="Candal"/>
                <a:ea typeface="Candal"/>
                <a:cs typeface="Candal"/>
                <a:sym typeface="Candal"/>
              </a:rPr>
              <a:t>AMENAZAS</a:t>
            </a:r>
          </a:p>
        </p:txBody>
      </p:sp>
      <p:sp>
        <p:nvSpPr>
          <p:cNvPr id="13" name="TextBox 13"/>
          <p:cNvSpPr txBox="1"/>
          <p:nvPr/>
        </p:nvSpPr>
        <p:spPr>
          <a:xfrm>
            <a:off x="9491208" y="6650887"/>
            <a:ext cx="7335268" cy="2957195"/>
          </a:xfrm>
          <a:prstGeom prst="rect">
            <a:avLst/>
          </a:prstGeom>
        </p:spPr>
        <p:txBody>
          <a:bodyPr lIns="0" tIns="0" rIns="0" bIns="0" rtlCol="0" anchor="t">
            <a:spAutoFit/>
          </a:bodyPr>
          <a:lstStyle/>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Importancia de la información / datos online.</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Tramitación electrónica.</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Plataformas</a:t>
            </a:r>
            <a:r>
              <a:rPr lang="en-US" sz="1700" i="1" spc="34">
                <a:solidFill>
                  <a:srgbClr val="35382F"/>
                </a:solidFill>
                <a:latin typeface="Asap Condensed Italics"/>
                <a:ea typeface="Asap Condensed Italics"/>
                <a:cs typeface="Asap Condensed Italics"/>
                <a:sym typeface="Asap Condensed Italics"/>
              </a:rPr>
              <a:t> on line</a:t>
            </a:r>
            <a:r>
              <a:rPr lang="en-US" sz="1700" spc="34">
                <a:solidFill>
                  <a:srgbClr val="35382F"/>
                </a:solidFill>
                <a:latin typeface="Asap Condensed"/>
                <a:ea typeface="Asap Condensed"/>
                <a:cs typeface="Asap Condensed"/>
                <a:sym typeface="Asap Condensed"/>
              </a:rPr>
              <a:t> de búsqueda de trabajo y contratación.</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Nueva cartera común de servicios.</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Inteligencia artificial.</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Políticas activas de empleo para colectivos vulnerables.</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Escenario actual de estabilidad y crecimiento del empleo: proyectos relevantes.</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Adaptación a las exigencias de la nueva Ley de Empleo.</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Flexibilidad del RD 818/2021 de Programas Comunes.</a:t>
            </a:r>
          </a:p>
          <a:p>
            <a:pPr marL="367034" lvl="1" indent="-183517" algn="l">
              <a:lnSpc>
                <a:spcPts val="2380"/>
              </a:lnSpc>
              <a:buFont typeface="Arial"/>
              <a:buChar char="•"/>
            </a:pPr>
            <a:r>
              <a:rPr lang="en-US" sz="1700" spc="34">
                <a:solidFill>
                  <a:srgbClr val="35382F"/>
                </a:solidFill>
                <a:latin typeface="Asap Condensed"/>
                <a:ea typeface="Asap Condensed"/>
                <a:cs typeface="Asap Condensed"/>
                <a:sym typeface="Asap Condensed"/>
              </a:rPr>
              <a:t>Necesidad de capital humano en las empresas.</a:t>
            </a:r>
          </a:p>
        </p:txBody>
      </p:sp>
      <p:sp>
        <p:nvSpPr>
          <p:cNvPr id="14" name="Freeform 14"/>
          <p:cNvSpPr/>
          <p:nvPr/>
        </p:nvSpPr>
        <p:spPr>
          <a:xfrm rot="280960">
            <a:off x="13597927" y="6085911"/>
            <a:ext cx="1121252" cy="511571"/>
          </a:xfrm>
          <a:custGeom>
            <a:avLst/>
            <a:gdLst/>
            <a:ahLst/>
            <a:cxnLst/>
            <a:rect l="l" t="t" r="r" b="b"/>
            <a:pathLst>
              <a:path w="1121252" h="511571">
                <a:moveTo>
                  <a:pt x="0" y="0"/>
                </a:moveTo>
                <a:lnTo>
                  <a:pt x="1121252" y="0"/>
                </a:lnTo>
                <a:lnTo>
                  <a:pt x="1121252" y="511571"/>
                </a:lnTo>
                <a:lnTo>
                  <a:pt x="0" y="5115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TextBox 15"/>
          <p:cNvSpPr txBox="1"/>
          <p:nvPr/>
        </p:nvSpPr>
        <p:spPr>
          <a:xfrm>
            <a:off x="9651377" y="6040996"/>
            <a:ext cx="3799461" cy="457200"/>
          </a:xfrm>
          <a:prstGeom prst="rect">
            <a:avLst/>
          </a:prstGeom>
        </p:spPr>
        <p:txBody>
          <a:bodyPr lIns="0" tIns="0" rIns="0" bIns="0" rtlCol="0" anchor="t">
            <a:spAutoFit/>
          </a:bodyPr>
          <a:lstStyle/>
          <a:p>
            <a:pPr algn="l">
              <a:lnSpc>
                <a:spcPts val="3600"/>
              </a:lnSpc>
            </a:pPr>
            <a:r>
              <a:rPr lang="en-US" sz="3000" spc="135">
                <a:solidFill>
                  <a:srgbClr val="009245"/>
                </a:solidFill>
                <a:latin typeface="Candal"/>
                <a:ea typeface="Candal"/>
                <a:cs typeface="Candal"/>
                <a:sym typeface="Candal"/>
              </a:rPr>
              <a:t>OPORTUNIDADES</a:t>
            </a:r>
          </a:p>
        </p:txBody>
      </p:sp>
      <p:sp>
        <p:nvSpPr>
          <p:cNvPr id="16" name="TextBox 16"/>
          <p:cNvSpPr txBox="1"/>
          <p:nvPr/>
        </p:nvSpPr>
        <p:spPr>
          <a:xfrm rot="-5400000">
            <a:off x="6551719" y="7825833"/>
            <a:ext cx="2723109" cy="356235"/>
          </a:xfrm>
          <a:prstGeom prst="rect">
            <a:avLst/>
          </a:prstGeom>
        </p:spPr>
        <p:txBody>
          <a:bodyPr lIns="0" tIns="0" rIns="0" bIns="0" rtlCol="0" anchor="t">
            <a:spAutoFit/>
          </a:bodyPr>
          <a:lstStyle/>
          <a:p>
            <a:pPr algn="l">
              <a:lnSpc>
                <a:spcPts val="2940"/>
              </a:lnSpc>
            </a:pPr>
            <a:r>
              <a:rPr lang="en-US" sz="2100" b="1" i="1" spc="42">
                <a:solidFill>
                  <a:srgbClr val="009245"/>
                </a:solidFill>
                <a:latin typeface="Open Sans Bold Italics"/>
                <a:ea typeface="Open Sans Bold Italics"/>
                <a:cs typeface="Open Sans Bold Italics"/>
                <a:sym typeface="Open Sans Bold Italics"/>
              </a:rPr>
              <a:t>Análisis interno</a:t>
            </a:r>
          </a:p>
        </p:txBody>
      </p:sp>
      <p:sp>
        <p:nvSpPr>
          <p:cNvPr id="17" name="TextBox 17"/>
          <p:cNvSpPr txBox="1"/>
          <p:nvPr/>
        </p:nvSpPr>
        <p:spPr>
          <a:xfrm rot="-5400000">
            <a:off x="6551719" y="3067236"/>
            <a:ext cx="2723109" cy="356235"/>
          </a:xfrm>
          <a:prstGeom prst="rect">
            <a:avLst/>
          </a:prstGeom>
        </p:spPr>
        <p:txBody>
          <a:bodyPr lIns="0" tIns="0" rIns="0" bIns="0" rtlCol="0" anchor="t">
            <a:spAutoFit/>
          </a:bodyPr>
          <a:lstStyle/>
          <a:p>
            <a:pPr algn="l">
              <a:lnSpc>
                <a:spcPts val="2940"/>
              </a:lnSpc>
            </a:pPr>
            <a:r>
              <a:rPr lang="en-US" sz="2100" b="1" i="1" spc="42">
                <a:solidFill>
                  <a:srgbClr val="FF3131"/>
                </a:solidFill>
                <a:latin typeface="Open Sans Bold Italics"/>
                <a:ea typeface="Open Sans Bold Italics"/>
                <a:cs typeface="Open Sans Bold Italics"/>
                <a:sym typeface="Open Sans Bold Italics"/>
              </a:rPr>
              <a:t>Análisis interno</a:t>
            </a:r>
          </a:p>
        </p:txBody>
      </p:sp>
      <p:sp>
        <p:nvSpPr>
          <p:cNvPr id="18" name="TextBox 18"/>
          <p:cNvSpPr txBox="1"/>
          <p:nvPr/>
        </p:nvSpPr>
        <p:spPr>
          <a:xfrm rot="-5400000">
            <a:off x="7445293" y="3067236"/>
            <a:ext cx="2723109" cy="356235"/>
          </a:xfrm>
          <a:prstGeom prst="rect">
            <a:avLst/>
          </a:prstGeom>
        </p:spPr>
        <p:txBody>
          <a:bodyPr lIns="0" tIns="0" rIns="0" bIns="0" rtlCol="0" anchor="t">
            <a:spAutoFit/>
          </a:bodyPr>
          <a:lstStyle/>
          <a:p>
            <a:pPr algn="l">
              <a:lnSpc>
                <a:spcPts val="2940"/>
              </a:lnSpc>
            </a:pPr>
            <a:r>
              <a:rPr lang="en-US" sz="2100" b="1" i="1" spc="42">
                <a:solidFill>
                  <a:srgbClr val="FF3131"/>
                </a:solidFill>
                <a:latin typeface="Open Sans Bold Italics"/>
                <a:ea typeface="Open Sans Bold Italics"/>
                <a:cs typeface="Open Sans Bold Italics"/>
                <a:sym typeface="Open Sans Bold Italics"/>
              </a:rPr>
              <a:t>Análisis externo</a:t>
            </a:r>
          </a:p>
        </p:txBody>
      </p:sp>
      <p:sp>
        <p:nvSpPr>
          <p:cNvPr id="19" name="TextBox 19"/>
          <p:cNvSpPr txBox="1"/>
          <p:nvPr/>
        </p:nvSpPr>
        <p:spPr>
          <a:xfrm rot="-5400000">
            <a:off x="7446246" y="7816308"/>
            <a:ext cx="2723109" cy="356235"/>
          </a:xfrm>
          <a:prstGeom prst="rect">
            <a:avLst/>
          </a:prstGeom>
        </p:spPr>
        <p:txBody>
          <a:bodyPr lIns="0" tIns="0" rIns="0" bIns="0" rtlCol="0" anchor="t">
            <a:spAutoFit/>
          </a:bodyPr>
          <a:lstStyle/>
          <a:p>
            <a:pPr algn="l">
              <a:lnSpc>
                <a:spcPts val="2940"/>
              </a:lnSpc>
            </a:pPr>
            <a:r>
              <a:rPr lang="en-US" sz="2100" b="1" i="1" spc="42">
                <a:solidFill>
                  <a:srgbClr val="009245"/>
                </a:solidFill>
                <a:latin typeface="Open Sans Bold Italics"/>
                <a:ea typeface="Open Sans Bold Italics"/>
                <a:cs typeface="Open Sans Bold Italics"/>
                <a:sym typeface="Open Sans Bold Italics"/>
              </a:rPr>
              <a:t>Análisis externo</a:t>
            </a:r>
          </a:p>
        </p:txBody>
      </p:sp>
      <p:sp>
        <p:nvSpPr>
          <p:cNvPr id="20" name="Freeform 20"/>
          <p:cNvSpPr/>
          <p:nvPr/>
        </p:nvSpPr>
        <p:spPr>
          <a:xfrm>
            <a:off x="715614" y="276258"/>
            <a:ext cx="2334238" cy="688600"/>
          </a:xfrm>
          <a:custGeom>
            <a:avLst/>
            <a:gdLst/>
            <a:ahLst/>
            <a:cxnLst/>
            <a:rect l="l" t="t" r="r" b="b"/>
            <a:pathLst>
              <a:path w="2334238" h="688600">
                <a:moveTo>
                  <a:pt x="0" y="0"/>
                </a:moveTo>
                <a:lnTo>
                  <a:pt x="2334238" y="0"/>
                </a:lnTo>
                <a:lnTo>
                  <a:pt x="2334238" y="688600"/>
                </a:lnTo>
                <a:lnTo>
                  <a:pt x="0" y="688600"/>
                </a:lnTo>
                <a:lnTo>
                  <a:pt x="0" y="0"/>
                </a:lnTo>
                <a:close/>
              </a:path>
            </a:pathLst>
          </a:custGeom>
          <a:blipFill>
            <a:blip r:embed="rId8"/>
            <a:stretch>
              <a:fillRect/>
            </a:stretch>
          </a:blipFill>
        </p:spPr>
      </p:sp>
      <p:sp>
        <p:nvSpPr>
          <p:cNvPr id="21" name="Freeform 21"/>
          <p:cNvSpPr/>
          <p:nvPr/>
        </p:nvSpPr>
        <p:spPr>
          <a:xfrm>
            <a:off x="15250941" y="373214"/>
            <a:ext cx="2269744" cy="494688"/>
          </a:xfrm>
          <a:custGeom>
            <a:avLst/>
            <a:gdLst/>
            <a:ahLst/>
            <a:cxnLst/>
            <a:rect l="l" t="t" r="r" b="b"/>
            <a:pathLst>
              <a:path w="2269744" h="494688">
                <a:moveTo>
                  <a:pt x="0" y="0"/>
                </a:moveTo>
                <a:lnTo>
                  <a:pt x="2269744" y="0"/>
                </a:lnTo>
                <a:lnTo>
                  <a:pt x="2269744" y="494688"/>
                </a:lnTo>
                <a:lnTo>
                  <a:pt x="0" y="494688"/>
                </a:lnTo>
                <a:lnTo>
                  <a:pt x="0" y="0"/>
                </a:lnTo>
                <a:close/>
              </a:path>
            </a:pathLst>
          </a:custGeom>
          <a:blipFill>
            <a:blip r:embed="rId9"/>
            <a:stretch>
              <a:fillRect/>
            </a:stretch>
          </a:blipFill>
        </p:spPr>
      </p:sp>
      <p:sp>
        <p:nvSpPr>
          <p:cNvPr id="22" name="Freeform 22"/>
          <p:cNvSpPr/>
          <p:nvPr/>
        </p:nvSpPr>
        <p:spPr>
          <a:xfrm>
            <a:off x="6280499" y="531243"/>
            <a:ext cx="703283" cy="223056"/>
          </a:xfrm>
          <a:custGeom>
            <a:avLst/>
            <a:gdLst/>
            <a:ahLst/>
            <a:cxnLst/>
            <a:rect l="l" t="t" r="r" b="b"/>
            <a:pathLst>
              <a:path w="703283" h="223056">
                <a:moveTo>
                  <a:pt x="0" y="0"/>
                </a:moveTo>
                <a:lnTo>
                  <a:pt x="703283" y="0"/>
                </a:lnTo>
                <a:lnTo>
                  <a:pt x="703283" y="223056"/>
                </a:lnTo>
                <a:lnTo>
                  <a:pt x="0" y="223056"/>
                </a:lnTo>
                <a:lnTo>
                  <a:pt x="0" y="0"/>
                </a:lnTo>
                <a:close/>
              </a:path>
            </a:pathLst>
          </a:custGeom>
          <a:blipFill>
            <a:blip r:embed="rId10"/>
            <a:stretch>
              <a:fillRect/>
            </a:stretch>
          </a:blipFill>
        </p:spPr>
      </p:sp>
      <p:sp>
        <p:nvSpPr>
          <p:cNvPr id="23" name="TextBox 23"/>
          <p:cNvSpPr txBox="1"/>
          <p:nvPr/>
        </p:nvSpPr>
        <p:spPr>
          <a:xfrm>
            <a:off x="7047936" y="422121"/>
            <a:ext cx="5089178" cy="349250"/>
          </a:xfrm>
          <a:prstGeom prst="rect">
            <a:avLst/>
          </a:prstGeom>
        </p:spPr>
        <p:txBody>
          <a:bodyPr lIns="0" tIns="0" rIns="0" bIns="0" rtlCol="0" anchor="t">
            <a:spAutoFit/>
          </a:bodyPr>
          <a:lstStyle/>
          <a:p>
            <a:pPr algn="ctr">
              <a:lnSpc>
                <a:spcPts val="2800"/>
              </a:lnSpc>
              <a:spcBef>
                <a:spcPct val="0"/>
              </a:spcBef>
            </a:pPr>
            <a:r>
              <a:rPr lang="en-US" sz="2000" b="1" u="sng" spc="220">
                <a:solidFill>
                  <a:srgbClr val="C22827"/>
                </a:solidFill>
                <a:latin typeface="Arsenal Bold"/>
                <a:ea typeface="Arsenal Bold"/>
                <a:cs typeface="Arsenal Bold"/>
                <a:sym typeface="Arsenal Bold"/>
              </a:rPr>
              <a:t>P</a:t>
            </a:r>
            <a:r>
              <a:rPr lang="en-US" sz="2000" u="sng" spc="220">
                <a:solidFill>
                  <a:srgbClr val="C22827"/>
                </a:solidFill>
                <a:latin typeface="Arsenal"/>
                <a:ea typeface="Arsenal"/>
                <a:cs typeface="Arsenal"/>
                <a:sym typeface="Arsenal"/>
              </a:rPr>
              <a:t>lan </a:t>
            </a:r>
            <a:r>
              <a:rPr lang="en-US" sz="2000" b="1" u="sng" spc="220">
                <a:solidFill>
                  <a:srgbClr val="C22827"/>
                </a:solidFill>
                <a:latin typeface="Arsenal Bold"/>
                <a:ea typeface="Arsenal Bold"/>
                <a:cs typeface="Arsenal Bold"/>
                <a:sym typeface="Arsenal Bold"/>
              </a:rPr>
              <a:t>E</a:t>
            </a:r>
            <a:r>
              <a:rPr lang="en-US" sz="2000" u="sng" spc="220">
                <a:solidFill>
                  <a:srgbClr val="C22827"/>
                </a:solidFill>
                <a:latin typeface="Arsenal"/>
                <a:ea typeface="Arsenal"/>
                <a:cs typeface="Arsenal"/>
                <a:sym typeface="Arsenal"/>
              </a:rPr>
              <a:t>stratégico INAEM</a:t>
            </a:r>
            <a:r>
              <a:rPr lang="en-US" sz="2000" b="1" u="sng" spc="220">
                <a:solidFill>
                  <a:srgbClr val="C22827"/>
                </a:solidFill>
                <a:latin typeface="Arsenal Bold"/>
                <a:ea typeface="Arsenal Bold"/>
                <a:cs typeface="Arsenal Bold"/>
                <a:sym typeface="Arsenal Bold"/>
              </a:rPr>
              <a:t> 6.0</a:t>
            </a:r>
            <a:r>
              <a:rPr lang="en-US" sz="2000" u="sng" spc="220">
                <a:solidFill>
                  <a:srgbClr val="C22827"/>
                </a:solidFill>
                <a:latin typeface="Arsenal"/>
                <a:ea typeface="Arsenal"/>
                <a:cs typeface="Arsenal"/>
                <a:sym typeface="Arsenal"/>
              </a:rPr>
              <a:t>. </a:t>
            </a:r>
            <a:r>
              <a:rPr lang="en-US" sz="2000" i="1" u="sng" spc="220">
                <a:solidFill>
                  <a:srgbClr val="63686B"/>
                </a:solidFill>
                <a:latin typeface="Arsenal Italics"/>
                <a:ea typeface="Arsenal Italics"/>
                <a:cs typeface="Arsenal Italics"/>
                <a:sym typeface="Arsenal Italics"/>
              </a:rPr>
              <a:t>2024/2027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1430" y="5388913"/>
            <a:ext cx="16114728" cy="1004809"/>
            <a:chOff x="0" y="0"/>
            <a:chExt cx="21419482" cy="1335579"/>
          </a:xfrm>
        </p:grpSpPr>
        <p:sp>
          <p:nvSpPr>
            <p:cNvPr id="3" name="Freeform 3"/>
            <p:cNvSpPr/>
            <p:nvPr/>
          </p:nvSpPr>
          <p:spPr>
            <a:xfrm>
              <a:off x="0" y="0"/>
              <a:ext cx="21419289" cy="1335619"/>
            </a:xfrm>
            <a:custGeom>
              <a:avLst/>
              <a:gdLst/>
              <a:ahLst/>
              <a:cxnLst/>
              <a:rect l="l" t="t" r="r" b="b"/>
              <a:pathLst>
                <a:path w="21419289" h="1335619">
                  <a:moveTo>
                    <a:pt x="0" y="1335619"/>
                  </a:moveTo>
                  <a:lnTo>
                    <a:pt x="21419289" y="1335619"/>
                  </a:lnTo>
                  <a:lnTo>
                    <a:pt x="21419289" y="0"/>
                  </a:lnTo>
                  <a:lnTo>
                    <a:pt x="0" y="0"/>
                  </a:lnTo>
                  <a:close/>
                </a:path>
              </a:pathLst>
            </a:custGeom>
            <a:solidFill>
              <a:srgbClr val="C22827"/>
            </a:solidFill>
          </p:spPr>
        </p:sp>
      </p:grpSp>
      <p:sp>
        <p:nvSpPr>
          <p:cNvPr id="4" name="TextBox 4"/>
          <p:cNvSpPr txBox="1"/>
          <p:nvPr/>
        </p:nvSpPr>
        <p:spPr>
          <a:xfrm>
            <a:off x="923069" y="3440576"/>
            <a:ext cx="6049178" cy="1767362"/>
          </a:xfrm>
          <a:prstGeom prst="rect">
            <a:avLst/>
          </a:prstGeom>
        </p:spPr>
        <p:txBody>
          <a:bodyPr lIns="0" tIns="0" rIns="0" bIns="0" rtlCol="0" anchor="t">
            <a:spAutoFit/>
          </a:bodyPr>
          <a:lstStyle/>
          <a:p>
            <a:pPr algn="ctr">
              <a:lnSpc>
                <a:spcPts val="2336"/>
              </a:lnSpc>
            </a:pPr>
            <a:r>
              <a:rPr lang="en-US" sz="1668">
                <a:solidFill>
                  <a:srgbClr val="A2221C"/>
                </a:solidFill>
                <a:latin typeface="Canva Sans"/>
                <a:ea typeface="Canva Sans"/>
                <a:cs typeface="Canva Sans"/>
                <a:sym typeface="Canva Sans"/>
              </a:rPr>
              <a:t> </a:t>
            </a:r>
            <a:r>
              <a:rPr lang="en-US" sz="1668" b="1">
                <a:solidFill>
                  <a:srgbClr val="A2221C"/>
                </a:solidFill>
                <a:latin typeface="Canva Sans Bold"/>
                <a:ea typeface="Canva Sans Bold"/>
                <a:cs typeface="Canva Sans Bold"/>
                <a:sym typeface="Canva Sans Bold"/>
              </a:rPr>
              <a:t>Reforzar las alianzas y el buen gobierno</a:t>
            </a:r>
            <a:r>
              <a:rPr lang="en-US" sz="1668">
                <a:solidFill>
                  <a:srgbClr val="A2221C"/>
                </a:solidFill>
                <a:latin typeface="Canva Sans"/>
                <a:ea typeface="Canva Sans"/>
                <a:cs typeface="Canva Sans"/>
                <a:sym typeface="Canva Sans"/>
              </a:rPr>
              <a:t>,</a:t>
            </a:r>
            <a:r>
              <a:rPr lang="en-US" sz="1668">
                <a:solidFill>
                  <a:srgbClr val="363636"/>
                </a:solidFill>
                <a:latin typeface="Canva Sans"/>
                <a:ea typeface="Canva Sans"/>
                <a:cs typeface="Canva Sans"/>
                <a:sym typeface="Canva Sans"/>
              </a:rPr>
              <a:t> con el foco en aportar valor a las entidades que regulan la actividad del INAEM y, en última instancia, a la sociedad a la que sirve.</a:t>
            </a:r>
          </a:p>
          <a:p>
            <a:pPr algn="ctr">
              <a:lnSpc>
                <a:spcPts val="2336"/>
              </a:lnSpc>
            </a:pPr>
            <a:r>
              <a:rPr lang="en-US" sz="1668">
                <a:solidFill>
                  <a:srgbClr val="363636"/>
                </a:solidFill>
                <a:latin typeface="Canva Sans"/>
                <a:ea typeface="Canva Sans"/>
                <a:cs typeface="Canva Sans"/>
                <a:sym typeface="Canva Sans"/>
              </a:rPr>
              <a:t> Rendición de cuentas abierta y transparente e información ágil y adecuada para mejorar el nivel de confianza.    </a:t>
            </a:r>
          </a:p>
          <a:p>
            <a:pPr algn="ctr">
              <a:lnSpc>
                <a:spcPts val="2336"/>
              </a:lnSpc>
            </a:pPr>
            <a:endParaRPr lang="en-US" sz="1668">
              <a:solidFill>
                <a:srgbClr val="363636"/>
              </a:solidFill>
              <a:latin typeface="Canva Sans"/>
              <a:ea typeface="Canva Sans"/>
              <a:cs typeface="Canva Sans"/>
              <a:sym typeface="Canva Sans"/>
            </a:endParaRPr>
          </a:p>
        </p:txBody>
      </p:sp>
      <p:sp>
        <p:nvSpPr>
          <p:cNvPr id="5" name="TextBox 5"/>
          <p:cNvSpPr txBox="1"/>
          <p:nvPr/>
        </p:nvSpPr>
        <p:spPr>
          <a:xfrm>
            <a:off x="12472391" y="3360484"/>
            <a:ext cx="4955469" cy="1767362"/>
          </a:xfrm>
          <a:prstGeom prst="rect">
            <a:avLst/>
          </a:prstGeom>
        </p:spPr>
        <p:txBody>
          <a:bodyPr lIns="0" tIns="0" rIns="0" bIns="0" rtlCol="0" anchor="t">
            <a:spAutoFit/>
          </a:bodyPr>
          <a:lstStyle/>
          <a:p>
            <a:pPr algn="ctr">
              <a:lnSpc>
                <a:spcPts val="2336"/>
              </a:lnSpc>
            </a:pPr>
            <a:r>
              <a:rPr lang="en-US" sz="1668" b="1">
                <a:solidFill>
                  <a:srgbClr val="A2221C"/>
                </a:solidFill>
                <a:latin typeface="Canva Sans Bold"/>
                <a:ea typeface="Canva Sans Bold"/>
                <a:cs typeface="Canva Sans Bold"/>
                <a:sym typeface="Canva Sans Bold"/>
              </a:rPr>
              <a:t>Construir la estructura del INAEM</a:t>
            </a:r>
            <a:r>
              <a:rPr lang="en-US" sz="1668">
                <a:solidFill>
                  <a:srgbClr val="363636"/>
                </a:solidFill>
                <a:latin typeface="Canva Sans"/>
                <a:ea typeface="Canva Sans"/>
                <a:cs typeface="Canva Sans"/>
                <a:sym typeface="Canva Sans"/>
              </a:rPr>
              <a:t>, con el foco en el desarrollo organizativo y la incorporación de los recursos necesarios para poder ofrecer las soluciones ágiles, flexibles e innovadoras que demandan los grupos de interés del INAEM.   </a:t>
            </a:r>
          </a:p>
          <a:p>
            <a:pPr algn="ctr">
              <a:lnSpc>
                <a:spcPts val="2336"/>
              </a:lnSpc>
            </a:pPr>
            <a:endParaRPr lang="en-US" sz="1668">
              <a:solidFill>
                <a:srgbClr val="363636"/>
              </a:solidFill>
              <a:latin typeface="Canva Sans"/>
              <a:ea typeface="Canva Sans"/>
              <a:cs typeface="Canva Sans"/>
              <a:sym typeface="Canva Sans"/>
            </a:endParaRPr>
          </a:p>
        </p:txBody>
      </p:sp>
      <p:grpSp>
        <p:nvGrpSpPr>
          <p:cNvPr id="6" name="Group 6"/>
          <p:cNvGrpSpPr/>
          <p:nvPr/>
        </p:nvGrpSpPr>
        <p:grpSpPr>
          <a:xfrm rot="-5400000">
            <a:off x="14765411" y="5008402"/>
            <a:ext cx="369429" cy="494016"/>
            <a:chOff x="0" y="0"/>
            <a:chExt cx="491040" cy="656640"/>
          </a:xfrm>
        </p:grpSpPr>
        <p:sp>
          <p:nvSpPr>
            <p:cNvPr id="7" name="Freeform 7"/>
            <p:cNvSpPr/>
            <p:nvPr/>
          </p:nvSpPr>
          <p:spPr>
            <a:xfrm>
              <a:off x="0" y="1905"/>
              <a:ext cx="489077" cy="654685"/>
            </a:xfrm>
            <a:custGeom>
              <a:avLst/>
              <a:gdLst/>
              <a:ahLst/>
              <a:cxnLst/>
              <a:rect l="l" t="t" r="r" b="b"/>
              <a:pathLst>
                <a:path w="489077" h="654685">
                  <a:moveTo>
                    <a:pt x="80264" y="9271"/>
                  </a:moveTo>
                  <a:cubicBezTo>
                    <a:pt x="466725" y="287401"/>
                    <a:pt x="466725" y="287401"/>
                    <a:pt x="466725" y="287401"/>
                  </a:cubicBezTo>
                  <a:cubicBezTo>
                    <a:pt x="483489" y="298577"/>
                    <a:pt x="489077" y="309626"/>
                    <a:pt x="489077" y="324485"/>
                  </a:cubicBezTo>
                  <a:cubicBezTo>
                    <a:pt x="489077" y="341122"/>
                    <a:pt x="483489" y="355981"/>
                    <a:pt x="466725" y="367157"/>
                  </a:cubicBezTo>
                  <a:cubicBezTo>
                    <a:pt x="80264" y="645414"/>
                    <a:pt x="80264" y="645414"/>
                    <a:pt x="80264" y="645414"/>
                  </a:cubicBezTo>
                  <a:cubicBezTo>
                    <a:pt x="65278" y="654685"/>
                    <a:pt x="42926" y="654685"/>
                    <a:pt x="26162" y="645414"/>
                  </a:cubicBezTo>
                  <a:cubicBezTo>
                    <a:pt x="9398" y="639953"/>
                    <a:pt x="0" y="625094"/>
                    <a:pt x="0" y="602742"/>
                  </a:cubicBezTo>
                  <a:cubicBezTo>
                    <a:pt x="0" y="53721"/>
                    <a:pt x="0" y="53721"/>
                    <a:pt x="0" y="53721"/>
                  </a:cubicBezTo>
                  <a:cubicBezTo>
                    <a:pt x="0" y="31496"/>
                    <a:pt x="9398" y="16637"/>
                    <a:pt x="26162" y="5461"/>
                  </a:cubicBezTo>
                  <a:cubicBezTo>
                    <a:pt x="42926" y="0"/>
                    <a:pt x="65405" y="0"/>
                    <a:pt x="80264" y="9271"/>
                  </a:cubicBezTo>
                </a:path>
              </a:pathLst>
            </a:custGeom>
            <a:solidFill>
              <a:srgbClr val="C22827"/>
            </a:solidFill>
          </p:spPr>
        </p:sp>
      </p:grpSp>
      <p:grpSp>
        <p:nvGrpSpPr>
          <p:cNvPr id="8" name="Group 8"/>
          <p:cNvGrpSpPr/>
          <p:nvPr/>
        </p:nvGrpSpPr>
        <p:grpSpPr>
          <a:xfrm rot="-5400000">
            <a:off x="9487025" y="5008402"/>
            <a:ext cx="369429" cy="494016"/>
            <a:chOff x="0" y="0"/>
            <a:chExt cx="491040" cy="656640"/>
          </a:xfrm>
        </p:grpSpPr>
        <p:sp>
          <p:nvSpPr>
            <p:cNvPr id="9" name="Freeform 9"/>
            <p:cNvSpPr/>
            <p:nvPr/>
          </p:nvSpPr>
          <p:spPr>
            <a:xfrm>
              <a:off x="0" y="1905"/>
              <a:ext cx="489077" cy="654685"/>
            </a:xfrm>
            <a:custGeom>
              <a:avLst/>
              <a:gdLst/>
              <a:ahLst/>
              <a:cxnLst/>
              <a:rect l="l" t="t" r="r" b="b"/>
              <a:pathLst>
                <a:path w="489077" h="654685">
                  <a:moveTo>
                    <a:pt x="80264" y="9271"/>
                  </a:moveTo>
                  <a:cubicBezTo>
                    <a:pt x="466725" y="287401"/>
                    <a:pt x="466725" y="287401"/>
                    <a:pt x="466725" y="287401"/>
                  </a:cubicBezTo>
                  <a:cubicBezTo>
                    <a:pt x="483489" y="298577"/>
                    <a:pt x="489077" y="309626"/>
                    <a:pt x="489077" y="324485"/>
                  </a:cubicBezTo>
                  <a:cubicBezTo>
                    <a:pt x="489077" y="341122"/>
                    <a:pt x="483489" y="355981"/>
                    <a:pt x="466725" y="367157"/>
                  </a:cubicBezTo>
                  <a:cubicBezTo>
                    <a:pt x="80264" y="645414"/>
                    <a:pt x="80264" y="645414"/>
                    <a:pt x="80264" y="645414"/>
                  </a:cubicBezTo>
                  <a:cubicBezTo>
                    <a:pt x="65278" y="654685"/>
                    <a:pt x="42926" y="654685"/>
                    <a:pt x="26162" y="645414"/>
                  </a:cubicBezTo>
                  <a:cubicBezTo>
                    <a:pt x="9398" y="639953"/>
                    <a:pt x="0" y="625094"/>
                    <a:pt x="0" y="602742"/>
                  </a:cubicBezTo>
                  <a:cubicBezTo>
                    <a:pt x="0" y="53721"/>
                    <a:pt x="0" y="53721"/>
                    <a:pt x="0" y="53721"/>
                  </a:cubicBezTo>
                  <a:cubicBezTo>
                    <a:pt x="0" y="31496"/>
                    <a:pt x="9398" y="16637"/>
                    <a:pt x="26162" y="5461"/>
                  </a:cubicBezTo>
                  <a:cubicBezTo>
                    <a:pt x="42926" y="0"/>
                    <a:pt x="65405" y="0"/>
                    <a:pt x="80264" y="9271"/>
                  </a:cubicBezTo>
                </a:path>
              </a:pathLst>
            </a:custGeom>
            <a:solidFill>
              <a:srgbClr val="C22827"/>
            </a:solidFill>
          </p:spPr>
        </p:sp>
      </p:grpSp>
      <p:grpSp>
        <p:nvGrpSpPr>
          <p:cNvPr id="10" name="Group 10"/>
          <p:cNvGrpSpPr/>
          <p:nvPr/>
        </p:nvGrpSpPr>
        <p:grpSpPr>
          <a:xfrm rot="-5400000">
            <a:off x="3721807" y="4995119"/>
            <a:ext cx="369429" cy="494016"/>
            <a:chOff x="0" y="0"/>
            <a:chExt cx="491040" cy="656640"/>
          </a:xfrm>
        </p:grpSpPr>
        <p:sp>
          <p:nvSpPr>
            <p:cNvPr id="11" name="Freeform 11"/>
            <p:cNvSpPr/>
            <p:nvPr/>
          </p:nvSpPr>
          <p:spPr>
            <a:xfrm>
              <a:off x="0" y="1905"/>
              <a:ext cx="489077" cy="654685"/>
            </a:xfrm>
            <a:custGeom>
              <a:avLst/>
              <a:gdLst/>
              <a:ahLst/>
              <a:cxnLst/>
              <a:rect l="l" t="t" r="r" b="b"/>
              <a:pathLst>
                <a:path w="489077" h="654685">
                  <a:moveTo>
                    <a:pt x="80264" y="9271"/>
                  </a:moveTo>
                  <a:cubicBezTo>
                    <a:pt x="466725" y="287401"/>
                    <a:pt x="466725" y="287401"/>
                    <a:pt x="466725" y="287401"/>
                  </a:cubicBezTo>
                  <a:cubicBezTo>
                    <a:pt x="483489" y="298577"/>
                    <a:pt x="489077" y="309626"/>
                    <a:pt x="489077" y="324485"/>
                  </a:cubicBezTo>
                  <a:cubicBezTo>
                    <a:pt x="489077" y="341122"/>
                    <a:pt x="483489" y="355981"/>
                    <a:pt x="466725" y="367157"/>
                  </a:cubicBezTo>
                  <a:cubicBezTo>
                    <a:pt x="80264" y="645414"/>
                    <a:pt x="80264" y="645414"/>
                    <a:pt x="80264" y="645414"/>
                  </a:cubicBezTo>
                  <a:cubicBezTo>
                    <a:pt x="65278" y="654685"/>
                    <a:pt x="42926" y="654685"/>
                    <a:pt x="26162" y="645414"/>
                  </a:cubicBezTo>
                  <a:cubicBezTo>
                    <a:pt x="9398" y="639953"/>
                    <a:pt x="0" y="625094"/>
                    <a:pt x="0" y="602742"/>
                  </a:cubicBezTo>
                  <a:cubicBezTo>
                    <a:pt x="0" y="53721"/>
                    <a:pt x="0" y="53721"/>
                    <a:pt x="0" y="53721"/>
                  </a:cubicBezTo>
                  <a:cubicBezTo>
                    <a:pt x="0" y="31496"/>
                    <a:pt x="9398" y="16637"/>
                    <a:pt x="26162" y="5461"/>
                  </a:cubicBezTo>
                  <a:cubicBezTo>
                    <a:pt x="42926" y="0"/>
                    <a:pt x="65405" y="0"/>
                    <a:pt x="80264" y="9271"/>
                  </a:cubicBezTo>
                </a:path>
              </a:pathLst>
            </a:custGeom>
            <a:solidFill>
              <a:srgbClr val="C22827"/>
            </a:solidFill>
          </p:spPr>
        </p:sp>
      </p:grpSp>
      <p:sp>
        <p:nvSpPr>
          <p:cNvPr id="12" name="TextBox 12"/>
          <p:cNvSpPr txBox="1"/>
          <p:nvPr/>
        </p:nvSpPr>
        <p:spPr>
          <a:xfrm>
            <a:off x="1198270" y="5621100"/>
            <a:ext cx="16061030" cy="468630"/>
          </a:xfrm>
          <a:prstGeom prst="rect">
            <a:avLst/>
          </a:prstGeom>
        </p:spPr>
        <p:txBody>
          <a:bodyPr lIns="0" tIns="0" rIns="0" bIns="0" rtlCol="0" anchor="t">
            <a:spAutoFit/>
          </a:bodyPr>
          <a:lstStyle/>
          <a:p>
            <a:pPr algn="ctr">
              <a:lnSpc>
                <a:spcPts val="3810"/>
              </a:lnSpc>
            </a:pPr>
            <a:r>
              <a:rPr lang="en-US" sz="3000" spc="171">
                <a:solidFill>
                  <a:srgbClr val="FFFFFF"/>
                </a:solidFill>
                <a:latin typeface="Candal"/>
                <a:ea typeface="Candal"/>
                <a:cs typeface="Candal"/>
                <a:sym typeface="Candal"/>
              </a:rPr>
              <a:t>DOS LÍNEAS: mejorar el presente y construir el futuro del INAEM</a:t>
            </a:r>
          </a:p>
        </p:txBody>
      </p:sp>
      <p:sp>
        <p:nvSpPr>
          <p:cNvPr id="13" name="TextBox 13"/>
          <p:cNvSpPr txBox="1"/>
          <p:nvPr/>
        </p:nvSpPr>
        <p:spPr>
          <a:xfrm>
            <a:off x="7591326" y="3360484"/>
            <a:ext cx="4430695" cy="1472087"/>
          </a:xfrm>
          <a:prstGeom prst="rect">
            <a:avLst/>
          </a:prstGeom>
        </p:spPr>
        <p:txBody>
          <a:bodyPr lIns="0" tIns="0" rIns="0" bIns="0" rtlCol="0" anchor="t">
            <a:spAutoFit/>
          </a:bodyPr>
          <a:lstStyle/>
          <a:p>
            <a:pPr algn="ctr">
              <a:lnSpc>
                <a:spcPts val="2336"/>
              </a:lnSpc>
            </a:pPr>
            <a:r>
              <a:rPr lang="en-US" sz="1668">
                <a:solidFill>
                  <a:srgbClr val="363636"/>
                </a:solidFill>
                <a:latin typeface="Canva Sans"/>
                <a:ea typeface="Canva Sans"/>
                <a:cs typeface="Canva Sans"/>
                <a:sym typeface="Canva Sans"/>
              </a:rPr>
              <a:t>Crear una propuesta de valor atractiva, con el foco en la mejora del presente, pero también en el desarrollo de </a:t>
            </a:r>
            <a:r>
              <a:rPr lang="en-US" sz="1668" b="1">
                <a:solidFill>
                  <a:srgbClr val="A2221C"/>
                </a:solidFill>
                <a:latin typeface="Canva Sans Bold"/>
                <a:ea typeface="Canva Sans Bold"/>
                <a:cs typeface="Canva Sans Bold"/>
                <a:sym typeface="Canva Sans Bold"/>
              </a:rPr>
              <a:t>nuevos servicios y herramientas para ciudadanos y empresas</a:t>
            </a:r>
            <a:r>
              <a:rPr lang="en-US" sz="1668">
                <a:solidFill>
                  <a:srgbClr val="A2221C"/>
                </a:solidFill>
                <a:latin typeface="Canva Sans"/>
                <a:ea typeface="Canva Sans"/>
                <a:cs typeface="Canva Sans"/>
                <a:sym typeface="Canva Sans"/>
              </a:rPr>
              <a:t>. </a:t>
            </a:r>
          </a:p>
        </p:txBody>
      </p:sp>
      <p:sp>
        <p:nvSpPr>
          <p:cNvPr id="14" name="TextBox 14"/>
          <p:cNvSpPr txBox="1"/>
          <p:nvPr/>
        </p:nvSpPr>
        <p:spPr>
          <a:xfrm>
            <a:off x="1543914" y="2430194"/>
            <a:ext cx="1179179" cy="481965"/>
          </a:xfrm>
          <a:prstGeom prst="rect">
            <a:avLst/>
          </a:prstGeom>
        </p:spPr>
        <p:txBody>
          <a:bodyPr lIns="0" tIns="0" rIns="0" bIns="0" rtlCol="0" anchor="t">
            <a:spAutoFit/>
          </a:bodyPr>
          <a:lstStyle/>
          <a:p>
            <a:pPr marL="0" lvl="0" indent="0" algn="l">
              <a:lnSpc>
                <a:spcPts val="3600"/>
              </a:lnSpc>
              <a:spcBef>
                <a:spcPct val="0"/>
              </a:spcBef>
            </a:pPr>
            <a:r>
              <a:rPr lang="en-US" sz="3600" b="1">
                <a:solidFill>
                  <a:srgbClr val="A2221C"/>
                </a:solidFill>
                <a:latin typeface="Canva Sans Bold"/>
                <a:ea typeface="Canva Sans Bold"/>
                <a:cs typeface="Canva Sans Bold"/>
                <a:sym typeface="Canva Sans Bold"/>
              </a:rPr>
              <a:t>OE 1</a:t>
            </a:r>
          </a:p>
        </p:txBody>
      </p:sp>
      <p:sp>
        <p:nvSpPr>
          <p:cNvPr id="15" name="TextBox 15"/>
          <p:cNvSpPr txBox="1"/>
          <p:nvPr/>
        </p:nvSpPr>
        <p:spPr>
          <a:xfrm>
            <a:off x="7521464" y="2343325"/>
            <a:ext cx="1129173" cy="481965"/>
          </a:xfrm>
          <a:prstGeom prst="rect">
            <a:avLst/>
          </a:prstGeom>
        </p:spPr>
        <p:txBody>
          <a:bodyPr lIns="0" tIns="0" rIns="0" bIns="0" rtlCol="0" anchor="t">
            <a:spAutoFit/>
          </a:bodyPr>
          <a:lstStyle/>
          <a:p>
            <a:pPr marL="0" lvl="0" indent="0" algn="l">
              <a:lnSpc>
                <a:spcPts val="3600"/>
              </a:lnSpc>
              <a:spcBef>
                <a:spcPct val="0"/>
              </a:spcBef>
            </a:pPr>
            <a:r>
              <a:rPr lang="en-US" sz="3600" b="1">
                <a:solidFill>
                  <a:srgbClr val="A2221C"/>
                </a:solidFill>
                <a:latin typeface="Canva Sans Bold"/>
                <a:ea typeface="Canva Sans Bold"/>
                <a:cs typeface="Canva Sans Bold"/>
                <a:sym typeface="Canva Sans Bold"/>
              </a:rPr>
              <a:t>OE 2</a:t>
            </a:r>
          </a:p>
        </p:txBody>
      </p:sp>
      <p:sp>
        <p:nvSpPr>
          <p:cNvPr id="16" name="TextBox 16"/>
          <p:cNvSpPr txBox="1"/>
          <p:nvPr/>
        </p:nvSpPr>
        <p:spPr>
          <a:xfrm>
            <a:off x="12472391" y="2343325"/>
            <a:ext cx="1199177" cy="481965"/>
          </a:xfrm>
          <a:prstGeom prst="rect">
            <a:avLst/>
          </a:prstGeom>
        </p:spPr>
        <p:txBody>
          <a:bodyPr lIns="0" tIns="0" rIns="0" bIns="0" rtlCol="0" anchor="t">
            <a:spAutoFit/>
          </a:bodyPr>
          <a:lstStyle/>
          <a:p>
            <a:pPr marL="0" lvl="0" indent="0" algn="l">
              <a:lnSpc>
                <a:spcPts val="3600"/>
              </a:lnSpc>
              <a:spcBef>
                <a:spcPct val="0"/>
              </a:spcBef>
            </a:pPr>
            <a:r>
              <a:rPr lang="en-US" sz="3600" b="1">
                <a:solidFill>
                  <a:srgbClr val="A2221C"/>
                </a:solidFill>
                <a:latin typeface="Canva Sans Bold"/>
                <a:ea typeface="Canva Sans Bold"/>
                <a:cs typeface="Canva Sans Bold"/>
                <a:sym typeface="Canva Sans Bold"/>
              </a:rPr>
              <a:t>OE 3</a:t>
            </a:r>
          </a:p>
        </p:txBody>
      </p:sp>
      <p:sp>
        <p:nvSpPr>
          <p:cNvPr id="17" name="TextBox 17"/>
          <p:cNvSpPr txBox="1"/>
          <p:nvPr/>
        </p:nvSpPr>
        <p:spPr>
          <a:xfrm>
            <a:off x="1288434" y="7709982"/>
            <a:ext cx="1435077" cy="1544083"/>
          </a:xfrm>
          <a:prstGeom prst="rect">
            <a:avLst/>
          </a:prstGeom>
        </p:spPr>
        <p:txBody>
          <a:bodyPr lIns="0" tIns="0" rIns="0" bIns="0" rtlCol="0" anchor="t">
            <a:spAutoFit/>
          </a:bodyPr>
          <a:lstStyle/>
          <a:p>
            <a:pPr algn="ctr">
              <a:lnSpc>
                <a:spcPts val="3084"/>
              </a:lnSpc>
              <a:spcBef>
                <a:spcPct val="0"/>
              </a:spcBef>
            </a:pPr>
            <a:r>
              <a:rPr lang="en-US" sz="2203" spc="22">
                <a:solidFill>
                  <a:srgbClr val="713737"/>
                </a:solidFill>
                <a:latin typeface="Oswald"/>
                <a:ea typeface="Oswald"/>
                <a:cs typeface="Oswald"/>
                <a:sym typeface="Oswald"/>
              </a:rPr>
              <a:t>Reposicionar al INAEM en la sociedad aragonesa </a:t>
            </a:r>
          </a:p>
        </p:txBody>
      </p:sp>
      <p:sp>
        <p:nvSpPr>
          <p:cNvPr id="18" name="TextBox 18"/>
          <p:cNvSpPr txBox="1"/>
          <p:nvPr/>
        </p:nvSpPr>
        <p:spPr>
          <a:xfrm>
            <a:off x="3002567" y="7681426"/>
            <a:ext cx="1393594" cy="763107"/>
          </a:xfrm>
          <a:prstGeom prst="rect">
            <a:avLst/>
          </a:prstGeom>
        </p:spPr>
        <p:txBody>
          <a:bodyPr lIns="0" tIns="0" rIns="0" bIns="0" rtlCol="0" anchor="t">
            <a:spAutoFit/>
          </a:bodyPr>
          <a:lstStyle/>
          <a:p>
            <a:pPr algn="ctr">
              <a:lnSpc>
                <a:spcPts val="3084"/>
              </a:lnSpc>
              <a:spcBef>
                <a:spcPct val="0"/>
              </a:spcBef>
            </a:pPr>
            <a:r>
              <a:rPr lang="en-US" sz="2203" spc="22">
                <a:solidFill>
                  <a:srgbClr val="713737"/>
                </a:solidFill>
                <a:latin typeface="Oswald"/>
                <a:ea typeface="Oswald"/>
                <a:cs typeface="Oswald"/>
                <a:sym typeface="Oswald"/>
              </a:rPr>
              <a:t>Desarrollar las alianzas </a:t>
            </a:r>
          </a:p>
        </p:txBody>
      </p:sp>
      <p:sp>
        <p:nvSpPr>
          <p:cNvPr id="19" name="TextBox 19"/>
          <p:cNvSpPr txBox="1"/>
          <p:nvPr/>
        </p:nvSpPr>
        <p:spPr>
          <a:xfrm>
            <a:off x="4514639" y="7681426"/>
            <a:ext cx="1580889" cy="1544232"/>
          </a:xfrm>
          <a:prstGeom prst="rect">
            <a:avLst/>
          </a:prstGeom>
        </p:spPr>
        <p:txBody>
          <a:bodyPr lIns="0" tIns="0" rIns="0" bIns="0" rtlCol="0" anchor="t">
            <a:spAutoFit/>
          </a:bodyPr>
          <a:lstStyle/>
          <a:p>
            <a:pPr algn="ctr">
              <a:lnSpc>
                <a:spcPts val="3084"/>
              </a:lnSpc>
              <a:spcBef>
                <a:spcPct val="0"/>
              </a:spcBef>
            </a:pPr>
            <a:r>
              <a:rPr lang="en-US" sz="2203" spc="22">
                <a:solidFill>
                  <a:srgbClr val="713737"/>
                </a:solidFill>
                <a:latin typeface="Oswald"/>
                <a:ea typeface="Oswald"/>
                <a:cs typeface="Oswald"/>
                <a:sym typeface="Oswald"/>
              </a:rPr>
              <a:t>Reforzar el sistema de evaluación y buen gobierno </a:t>
            </a:r>
          </a:p>
        </p:txBody>
      </p:sp>
      <p:sp>
        <p:nvSpPr>
          <p:cNvPr id="20" name="TextBox 20"/>
          <p:cNvSpPr txBox="1"/>
          <p:nvPr/>
        </p:nvSpPr>
        <p:spPr>
          <a:xfrm>
            <a:off x="6257453" y="7681426"/>
            <a:ext cx="1609523" cy="1934757"/>
          </a:xfrm>
          <a:prstGeom prst="rect">
            <a:avLst/>
          </a:prstGeom>
        </p:spPr>
        <p:txBody>
          <a:bodyPr lIns="0" tIns="0" rIns="0" bIns="0" rtlCol="0" anchor="t">
            <a:spAutoFit/>
          </a:bodyPr>
          <a:lstStyle/>
          <a:p>
            <a:pPr algn="ctr">
              <a:lnSpc>
                <a:spcPts val="3084"/>
              </a:lnSpc>
              <a:spcBef>
                <a:spcPct val="0"/>
              </a:spcBef>
            </a:pPr>
            <a:r>
              <a:rPr lang="en-US" sz="2203" spc="22">
                <a:solidFill>
                  <a:srgbClr val="713737"/>
                </a:solidFill>
                <a:latin typeface="Oswald"/>
                <a:ea typeface="Oswald"/>
                <a:cs typeface="Oswald"/>
                <a:sym typeface="Oswald"/>
              </a:rPr>
              <a:t>Mejorar el servicio y la atención a la ciudadanía y las empresas </a:t>
            </a:r>
          </a:p>
        </p:txBody>
      </p:sp>
      <p:sp>
        <p:nvSpPr>
          <p:cNvPr id="21" name="TextBox 21"/>
          <p:cNvSpPr txBox="1"/>
          <p:nvPr/>
        </p:nvSpPr>
        <p:spPr>
          <a:xfrm>
            <a:off x="8105101" y="7750308"/>
            <a:ext cx="1376139" cy="1153595"/>
          </a:xfrm>
          <a:prstGeom prst="rect">
            <a:avLst/>
          </a:prstGeom>
        </p:spPr>
        <p:txBody>
          <a:bodyPr lIns="0" tIns="0" rIns="0" bIns="0" rtlCol="0" anchor="t">
            <a:spAutoFit/>
          </a:bodyPr>
          <a:lstStyle/>
          <a:p>
            <a:pPr algn="ctr">
              <a:lnSpc>
                <a:spcPts val="3084"/>
              </a:lnSpc>
              <a:spcBef>
                <a:spcPct val="0"/>
              </a:spcBef>
            </a:pPr>
            <a:r>
              <a:rPr lang="en-US" sz="2203" spc="22">
                <a:solidFill>
                  <a:srgbClr val="713737"/>
                </a:solidFill>
                <a:latin typeface="Oswald"/>
                <a:ea typeface="Oswald"/>
                <a:cs typeface="Oswald"/>
                <a:sym typeface="Oswald"/>
              </a:rPr>
              <a:t>Optimizar y digitalizar los procesos </a:t>
            </a:r>
          </a:p>
        </p:txBody>
      </p:sp>
      <p:sp>
        <p:nvSpPr>
          <p:cNvPr id="22" name="TextBox 22"/>
          <p:cNvSpPr txBox="1"/>
          <p:nvPr/>
        </p:nvSpPr>
        <p:spPr>
          <a:xfrm>
            <a:off x="9680972" y="7750308"/>
            <a:ext cx="1418874" cy="1544083"/>
          </a:xfrm>
          <a:prstGeom prst="rect">
            <a:avLst/>
          </a:prstGeom>
        </p:spPr>
        <p:txBody>
          <a:bodyPr lIns="0" tIns="0" rIns="0" bIns="0" rtlCol="0" anchor="t">
            <a:spAutoFit/>
          </a:bodyPr>
          <a:lstStyle/>
          <a:p>
            <a:pPr algn="ctr">
              <a:lnSpc>
                <a:spcPts val="3084"/>
              </a:lnSpc>
              <a:spcBef>
                <a:spcPct val="0"/>
              </a:spcBef>
            </a:pPr>
            <a:r>
              <a:rPr lang="en-US" sz="2203" spc="22">
                <a:solidFill>
                  <a:srgbClr val="713737"/>
                </a:solidFill>
                <a:latin typeface="Oswald"/>
                <a:ea typeface="Oswald"/>
                <a:cs typeface="Oswald"/>
                <a:sym typeface="Oswald"/>
              </a:rPr>
              <a:t>Desarrollar la innovación y mejora continua </a:t>
            </a:r>
          </a:p>
        </p:txBody>
      </p:sp>
      <p:sp>
        <p:nvSpPr>
          <p:cNvPr id="23" name="TextBox 23"/>
          <p:cNvSpPr txBox="1"/>
          <p:nvPr/>
        </p:nvSpPr>
        <p:spPr>
          <a:xfrm>
            <a:off x="11313217" y="7750308"/>
            <a:ext cx="1417609" cy="1153595"/>
          </a:xfrm>
          <a:prstGeom prst="rect">
            <a:avLst/>
          </a:prstGeom>
        </p:spPr>
        <p:txBody>
          <a:bodyPr lIns="0" tIns="0" rIns="0" bIns="0" rtlCol="0" anchor="t">
            <a:spAutoFit/>
          </a:bodyPr>
          <a:lstStyle/>
          <a:p>
            <a:pPr algn="ctr">
              <a:lnSpc>
                <a:spcPts val="3084"/>
              </a:lnSpc>
              <a:spcBef>
                <a:spcPct val="0"/>
              </a:spcBef>
            </a:pPr>
            <a:r>
              <a:rPr lang="en-US" sz="2203" spc="22">
                <a:solidFill>
                  <a:srgbClr val="713737"/>
                </a:solidFill>
                <a:latin typeface="Oswald"/>
                <a:ea typeface="Oswald"/>
                <a:cs typeface="Oswald"/>
                <a:sym typeface="Oswald"/>
              </a:rPr>
              <a:t>Reorganizar la estructura interna </a:t>
            </a:r>
          </a:p>
        </p:txBody>
      </p:sp>
      <p:sp>
        <p:nvSpPr>
          <p:cNvPr id="24" name="TextBox 24"/>
          <p:cNvSpPr txBox="1"/>
          <p:nvPr/>
        </p:nvSpPr>
        <p:spPr>
          <a:xfrm>
            <a:off x="12891585" y="7750308"/>
            <a:ext cx="1214077" cy="1544083"/>
          </a:xfrm>
          <a:prstGeom prst="rect">
            <a:avLst/>
          </a:prstGeom>
        </p:spPr>
        <p:txBody>
          <a:bodyPr lIns="0" tIns="0" rIns="0" bIns="0" rtlCol="0" anchor="t">
            <a:spAutoFit/>
          </a:bodyPr>
          <a:lstStyle/>
          <a:p>
            <a:pPr algn="ctr">
              <a:lnSpc>
                <a:spcPts val="3084"/>
              </a:lnSpc>
              <a:spcBef>
                <a:spcPct val="0"/>
              </a:spcBef>
            </a:pPr>
            <a:r>
              <a:rPr lang="en-US" sz="2203" spc="22">
                <a:solidFill>
                  <a:srgbClr val="713737"/>
                </a:solidFill>
                <a:latin typeface="Oswald"/>
                <a:ea typeface="Oswald"/>
                <a:cs typeface="Oswald"/>
                <a:sym typeface="Oswald"/>
              </a:rPr>
              <a:t>Formar y desarrollar a las personas </a:t>
            </a:r>
          </a:p>
        </p:txBody>
      </p:sp>
      <p:sp>
        <p:nvSpPr>
          <p:cNvPr id="25" name="TextBox 25"/>
          <p:cNvSpPr txBox="1"/>
          <p:nvPr/>
        </p:nvSpPr>
        <p:spPr>
          <a:xfrm>
            <a:off x="14272623" y="7578858"/>
            <a:ext cx="1342368" cy="1544083"/>
          </a:xfrm>
          <a:prstGeom prst="rect">
            <a:avLst/>
          </a:prstGeom>
        </p:spPr>
        <p:txBody>
          <a:bodyPr lIns="0" tIns="0" rIns="0" bIns="0" rtlCol="0" anchor="t">
            <a:spAutoFit/>
          </a:bodyPr>
          <a:lstStyle/>
          <a:p>
            <a:pPr algn="ctr">
              <a:lnSpc>
                <a:spcPts val="3084"/>
              </a:lnSpc>
              <a:spcBef>
                <a:spcPct val="0"/>
              </a:spcBef>
            </a:pPr>
            <a:r>
              <a:rPr lang="en-US" sz="2203" spc="22">
                <a:solidFill>
                  <a:srgbClr val="713737"/>
                </a:solidFill>
                <a:latin typeface="Oswald"/>
                <a:ea typeface="Oswald"/>
                <a:cs typeface="Oswald"/>
                <a:sym typeface="Oswald"/>
              </a:rPr>
              <a:t>Implementar aplicaciones y nuevas tecnologías </a:t>
            </a:r>
          </a:p>
        </p:txBody>
      </p:sp>
      <p:sp>
        <p:nvSpPr>
          <p:cNvPr id="26" name="TextBox 26"/>
          <p:cNvSpPr txBox="1"/>
          <p:nvPr/>
        </p:nvSpPr>
        <p:spPr>
          <a:xfrm>
            <a:off x="15750723" y="7617690"/>
            <a:ext cx="1470477" cy="1153595"/>
          </a:xfrm>
          <a:prstGeom prst="rect">
            <a:avLst/>
          </a:prstGeom>
        </p:spPr>
        <p:txBody>
          <a:bodyPr lIns="0" tIns="0" rIns="0" bIns="0" rtlCol="0" anchor="t">
            <a:spAutoFit/>
          </a:bodyPr>
          <a:lstStyle/>
          <a:p>
            <a:pPr algn="ctr">
              <a:lnSpc>
                <a:spcPts val="3084"/>
              </a:lnSpc>
              <a:spcBef>
                <a:spcPct val="0"/>
              </a:spcBef>
            </a:pPr>
            <a:r>
              <a:rPr lang="en-US" sz="2203" spc="22">
                <a:solidFill>
                  <a:srgbClr val="713737"/>
                </a:solidFill>
                <a:latin typeface="Oswald"/>
                <a:ea typeface="Oswald"/>
                <a:cs typeface="Oswald"/>
                <a:sym typeface="Oswald"/>
              </a:rPr>
              <a:t>Aprovechar los datos y el conocimiento </a:t>
            </a:r>
          </a:p>
        </p:txBody>
      </p:sp>
      <p:sp>
        <p:nvSpPr>
          <p:cNvPr id="27" name="AutoShape 27"/>
          <p:cNvSpPr/>
          <p:nvPr/>
        </p:nvSpPr>
        <p:spPr>
          <a:xfrm>
            <a:off x="2918774" y="6850621"/>
            <a:ext cx="0" cy="2950604"/>
          </a:xfrm>
          <a:prstGeom prst="line">
            <a:avLst/>
          </a:prstGeom>
          <a:ln w="28575" cap="flat">
            <a:solidFill>
              <a:srgbClr val="A2221C"/>
            </a:solidFill>
            <a:prstDash val="solid"/>
            <a:headEnd type="none" w="sm" len="sm"/>
            <a:tailEnd type="none" w="sm" len="sm"/>
          </a:ln>
        </p:spPr>
      </p:sp>
      <p:sp>
        <p:nvSpPr>
          <p:cNvPr id="28" name="AutoShape 28"/>
          <p:cNvSpPr/>
          <p:nvPr/>
        </p:nvSpPr>
        <p:spPr>
          <a:xfrm>
            <a:off x="4477124" y="6850621"/>
            <a:ext cx="0" cy="2950604"/>
          </a:xfrm>
          <a:prstGeom prst="line">
            <a:avLst/>
          </a:prstGeom>
          <a:ln w="28575" cap="flat">
            <a:solidFill>
              <a:srgbClr val="A2221C"/>
            </a:solidFill>
            <a:prstDash val="solid"/>
            <a:headEnd type="none" w="sm" len="sm"/>
            <a:tailEnd type="none" w="sm" len="sm"/>
          </a:ln>
        </p:spPr>
      </p:sp>
      <p:sp>
        <p:nvSpPr>
          <p:cNvPr id="29" name="AutoShape 29"/>
          <p:cNvSpPr/>
          <p:nvPr/>
        </p:nvSpPr>
        <p:spPr>
          <a:xfrm>
            <a:off x="6147916" y="6850621"/>
            <a:ext cx="0" cy="2950604"/>
          </a:xfrm>
          <a:prstGeom prst="line">
            <a:avLst/>
          </a:prstGeom>
          <a:ln w="28575" cap="flat">
            <a:solidFill>
              <a:srgbClr val="A2221C"/>
            </a:solidFill>
            <a:prstDash val="solid"/>
            <a:headEnd type="none" w="sm" len="sm"/>
            <a:tailEnd type="none" w="sm" len="sm"/>
          </a:ln>
        </p:spPr>
      </p:sp>
      <p:sp>
        <p:nvSpPr>
          <p:cNvPr id="30" name="AutoShape 30"/>
          <p:cNvSpPr/>
          <p:nvPr/>
        </p:nvSpPr>
        <p:spPr>
          <a:xfrm>
            <a:off x="7976514" y="6850621"/>
            <a:ext cx="0" cy="2950604"/>
          </a:xfrm>
          <a:prstGeom prst="line">
            <a:avLst/>
          </a:prstGeom>
          <a:ln w="28575" cap="flat">
            <a:solidFill>
              <a:srgbClr val="A2221C"/>
            </a:solidFill>
            <a:prstDash val="solid"/>
            <a:headEnd type="none" w="sm" len="sm"/>
            <a:tailEnd type="none" w="sm" len="sm"/>
          </a:ln>
        </p:spPr>
      </p:sp>
      <p:sp>
        <p:nvSpPr>
          <p:cNvPr id="31" name="AutoShape 31"/>
          <p:cNvSpPr/>
          <p:nvPr/>
        </p:nvSpPr>
        <p:spPr>
          <a:xfrm>
            <a:off x="9571727" y="6850621"/>
            <a:ext cx="0" cy="2950604"/>
          </a:xfrm>
          <a:prstGeom prst="line">
            <a:avLst/>
          </a:prstGeom>
          <a:ln w="28575" cap="flat">
            <a:solidFill>
              <a:srgbClr val="A2221C"/>
            </a:solidFill>
            <a:prstDash val="solid"/>
            <a:headEnd type="none" w="sm" len="sm"/>
            <a:tailEnd type="none" w="sm" len="sm"/>
          </a:ln>
        </p:spPr>
      </p:sp>
      <p:sp>
        <p:nvSpPr>
          <p:cNvPr id="32" name="AutoShape 32"/>
          <p:cNvSpPr/>
          <p:nvPr/>
        </p:nvSpPr>
        <p:spPr>
          <a:xfrm>
            <a:off x="11218908" y="6850621"/>
            <a:ext cx="0" cy="2950604"/>
          </a:xfrm>
          <a:prstGeom prst="line">
            <a:avLst/>
          </a:prstGeom>
          <a:ln w="28575" cap="flat">
            <a:solidFill>
              <a:srgbClr val="A2221C"/>
            </a:solidFill>
            <a:prstDash val="solid"/>
            <a:headEnd type="none" w="sm" len="sm"/>
            <a:tailEnd type="none" w="sm" len="sm"/>
          </a:ln>
        </p:spPr>
      </p:sp>
      <p:sp>
        <p:nvSpPr>
          <p:cNvPr id="33" name="AutoShape 33"/>
          <p:cNvSpPr/>
          <p:nvPr/>
        </p:nvSpPr>
        <p:spPr>
          <a:xfrm>
            <a:off x="12821313" y="6850621"/>
            <a:ext cx="0" cy="2950604"/>
          </a:xfrm>
          <a:prstGeom prst="line">
            <a:avLst/>
          </a:prstGeom>
          <a:ln w="28575" cap="flat">
            <a:solidFill>
              <a:srgbClr val="A2221C"/>
            </a:solidFill>
            <a:prstDash val="solid"/>
            <a:headEnd type="none" w="sm" len="sm"/>
            <a:tailEnd type="none" w="sm" len="sm"/>
          </a:ln>
        </p:spPr>
      </p:sp>
      <p:sp>
        <p:nvSpPr>
          <p:cNvPr id="34" name="AutoShape 34"/>
          <p:cNvSpPr/>
          <p:nvPr/>
        </p:nvSpPr>
        <p:spPr>
          <a:xfrm>
            <a:off x="14217854" y="6850621"/>
            <a:ext cx="0" cy="2950604"/>
          </a:xfrm>
          <a:prstGeom prst="line">
            <a:avLst/>
          </a:prstGeom>
          <a:ln w="28575" cap="flat">
            <a:solidFill>
              <a:srgbClr val="A2221C"/>
            </a:solidFill>
            <a:prstDash val="solid"/>
            <a:headEnd type="none" w="sm" len="sm"/>
            <a:tailEnd type="none" w="sm" len="sm"/>
          </a:ln>
        </p:spPr>
      </p:sp>
      <p:sp>
        <p:nvSpPr>
          <p:cNvPr id="35" name="AutoShape 35"/>
          <p:cNvSpPr/>
          <p:nvPr/>
        </p:nvSpPr>
        <p:spPr>
          <a:xfrm>
            <a:off x="15669760" y="6850621"/>
            <a:ext cx="0" cy="2950604"/>
          </a:xfrm>
          <a:prstGeom prst="line">
            <a:avLst/>
          </a:prstGeom>
          <a:ln w="28575" cap="flat">
            <a:solidFill>
              <a:srgbClr val="A2221C"/>
            </a:solidFill>
            <a:prstDash val="solid"/>
            <a:headEnd type="none" w="sm" len="sm"/>
            <a:tailEnd type="none" w="sm" len="sm"/>
          </a:ln>
        </p:spPr>
      </p:sp>
      <p:grpSp>
        <p:nvGrpSpPr>
          <p:cNvPr id="36" name="Group 36"/>
          <p:cNvGrpSpPr/>
          <p:nvPr/>
        </p:nvGrpSpPr>
        <p:grpSpPr>
          <a:xfrm>
            <a:off x="1772707" y="6907764"/>
            <a:ext cx="541229" cy="547269"/>
            <a:chOff x="0" y="0"/>
            <a:chExt cx="721639" cy="729692"/>
          </a:xfrm>
        </p:grpSpPr>
        <p:grpSp>
          <p:nvGrpSpPr>
            <p:cNvPr id="37" name="Group 37"/>
            <p:cNvGrpSpPr/>
            <p:nvPr/>
          </p:nvGrpSpPr>
          <p:grpSpPr>
            <a:xfrm>
              <a:off x="0" y="0"/>
              <a:ext cx="721639" cy="729692"/>
              <a:chOff x="0" y="0"/>
              <a:chExt cx="6350000" cy="6350000"/>
            </a:xfrm>
          </p:grpSpPr>
          <p:sp>
            <p:nvSpPr>
              <p:cNvPr id="38" name="Freeform 3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2221C"/>
              </a:solidFill>
            </p:spPr>
          </p:sp>
        </p:grpSp>
        <p:sp>
          <p:nvSpPr>
            <p:cNvPr id="39" name="TextBox 39"/>
            <p:cNvSpPr txBox="1"/>
            <p:nvPr/>
          </p:nvSpPr>
          <p:spPr>
            <a:xfrm>
              <a:off x="130524" y="194260"/>
              <a:ext cx="460592" cy="331647"/>
            </a:xfrm>
            <a:prstGeom prst="rect">
              <a:avLst/>
            </a:prstGeom>
          </p:spPr>
          <p:txBody>
            <a:bodyPr lIns="0" tIns="0" rIns="0" bIns="0" rtlCol="0" anchor="t">
              <a:spAutoFit/>
            </a:bodyPr>
            <a:lstStyle/>
            <a:p>
              <a:pPr marL="0" lvl="0" indent="0" algn="ctr">
                <a:lnSpc>
                  <a:spcPts val="1902"/>
                </a:lnSpc>
              </a:pPr>
              <a:r>
                <a:rPr lang="en-US" sz="1585" b="1" spc="23">
                  <a:solidFill>
                    <a:srgbClr val="FFFFFF"/>
                  </a:solidFill>
                  <a:latin typeface="Public Sans Bold"/>
                  <a:ea typeface="Public Sans Bold"/>
                  <a:cs typeface="Public Sans Bold"/>
                  <a:sym typeface="Public Sans Bold"/>
                </a:rPr>
                <a:t>01</a:t>
              </a:r>
            </a:p>
          </p:txBody>
        </p:sp>
      </p:grpSp>
      <p:grpSp>
        <p:nvGrpSpPr>
          <p:cNvPr id="40" name="Group 40"/>
          <p:cNvGrpSpPr/>
          <p:nvPr/>
        </p:nvGrpSpPr>
        <p:grpSpPr>
          <a:xfrm>
            <a:off x="3486912" y="6907764"/>
            <a:ext cx="541229" cy="547269"/>
            <a:chOff x="0" y="0"/>
            <a:chExt cx="721639" cy="729692"/>
          </a:xfrm>
        </p:grpSpPr>
        <p:grpSp>
          <p:nvGrpSpPr>
            <p:cNvPr id="41" name="Group 41"/>
            <p:cNvGrpSpPr/>
            <p:nvPr/>
          </p:nvGrpSpPr>
          <p:grpSpPr>
            <a:xfrm>
              <a:off x="0" y="0"/>
              <a:ext cx="721639" cy="729692"/>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2221C"/>
              </a:solidFill>
            </p:spPr>
          </p:sp>
        </p:grpSp>
        <p:sp>
          <p:nvSpPr>
            <p:cNvPr id="43" name="TextBox 43"/>
            <p:cNvSpPr txBox="1"/>
            <p:nvPr/>
          </p:nvSpPr>
          <p:spPr>
            <a:xfrm>
              <a:off x="130524" y="194260"/>
              <a:ext cx="460592" cy="331647"/>
            </a:xfrm>
            <a:prstGeom prst="rect">
              <a:avLst/>
            </a:prstGeom>
          </p:spPr>
          <p:txBody>
            <a:bodyPr lIns="0" tIns="0" rIns="0" bIns="0" rtlCol="0" anchor="t">
              <a:spAutoFit/>
            </a:bodyPr>
            <a:lstStyle/>
            <a:p>
              <a:pPr marL="0" lvl="0" indent="0" algn="ctr">
                <a:lnSpc>
                  <a:spcPts val="1902"/>
                </a:lnSpc>
              </a:pPr>
              <a:r>
                <a:rPr lang="en-US" sz="1585" b="1" spc="23">
                  <a:solidFill>
                    <a:srgbClr val="FFFFFF"/>
                  </a:solidFill>
                  <a:latin typeface="Public Sans Bold"/>
                  <a:ea typeface="Public Sans Bold"/>
                  <a:cs typeface="Public Sans Bold"/>
                  <a:sym typeface="Public Sans Bold"/>
                </a:rPr>
                <a:t>02</a:t>
              </a:r>
            </a:p>
          </p:txBody>
        </p:sp>
      </p:grpSp>
      <p:grpSp>
        <p:nvGrpSpPr>
          <p:cNvPr id="44" name="Group 44"/>
          <p:cNvGrpSpPr/>
          <p:nvPr/>
        </p:nvGrpSpPr>
        <p:grpSpPr>
          <a:xfrm>
            <a:off x="4994934" y="6907764"/>
            <a:ext cx="541229" cy="547269"/>
            <a:chOff x="0" y="0"/>
            <a:chExt cx="721639" cy="729692"/>
          </a:xfrm>
        </p:grpSpPr>
        <p:grpSp>
          <p:nvGrpSpPr>
            <p:cNvPr id="45" name="Group 45"/>
            <p:cNvGrpSpPr/>
            <p:nvPr/>
          </p:nvGrpSpPr>
          <p:grpSpPr>
            <a:xfrm>
              <a:off x="0" y="0"/>
              <a:ext cx="721639" cy="729692"/>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2221C"/>
              </a:solidFill>
            </p:spPr>
          </p:sp>
        </p:grpSp>
        <p:sp>
          <p:nvSpPr>
            <p:cNvPr id="47" name="TextBox 47"/>
            <p:cNvSpPr txBox="1"/>
            <p:nvPr/>
          </p:nvSpPr>
          <p:spPr>
            <a:xfrm>
              <a:off x="130524" y="194260"/>
              <a:ext cx="460592" cy="331647"/>
            </a:xfrm>
            <a:prstGeom prst="rect">
              <a:avLst/>
            </a:prstGeom>
          </p:spPr>
          <p:txBody>
            <a:bodyPr lIns="0" tIns="0" rIns="0" bIns="0" rtlCol="0" anchor="t">
              <a:spAutoFit/>
            </a:bodyPr>
            <a:lstStyle/>
            <a:p>
              <a:pPr marL="0" lvl="0" indent="0" algn="ctr">
                <a:lnSpc>
                  <a:spcPts val="1902"/>
                </a:lnSpc>
              </a:pPr>
              <a:r>
                <a:rPr lang="en-US" sz="1585" b="1" spc="23">
                  <a:solidFill>
                    <a:srgbClr val="FFFFFF"/>
                  </a:solidFill>
                  <a:latin typeface="Public Sans Bold"/>
                  <a:ea typeface="Public Sans Bold"/>
                  <a:cs typeface="Public Sans Bold"/>
                  <a:sym typeface="Public Sans Bold"/>
                </a:rPr>
                <a:t>03</a:t>
              </a:r>
            </a:p>
          </p:txBody>
        </p:sp>
      </p:grpSp>
      <p:grpSp>
        <p:nvGrpSpPr>
          <p:cNvPr id="48" name="Group 48"/>
          <p:cNvGrpSpPr/>
          <p:nvPr/>
        </p:nvGrpSpPr>
        <p:grpSpPr>
          <a:xfrm>
            <a:off x="6752753" y="6907764"/>
            <a:ext cx="541229" cy="547269"/>
            <a:chOff x="0" y="0"/>
            <a:chExt cx="721639" cy="729692"/>
          </a:xfrm>
        </p:grpSpPr>
        <p:grpSp>
          <p:nvGrpSpPr>
            <p:cNvPr id="49" name="Group 49"/>
            <p:cNvGrpSpPr/>
            <p:nvPr/>
          </p:nvGrpSpPr>
          <p:grpSpPr>
            <a:xfrm>
              <a:off x="0" y="0"/>
              <a:ext cx="721639" cy="729692"/>
              <a:chOff x="0" y="0"/>
              <a:chExt cx="6350000" cy="6350000"/>
            </a:xfrm>
          </p:grpSpPr>
          <p:sp>
            <p:nvSpPr>
              <p:cNvPr id="50" name="Freeform 5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2221C"/>
              </a:solidFill>
            </p:spPr>
          </p:sp>
        </p:grpSp>
        <p:sp>
          <p:nvSpPr>
            <p:cNvPr id="51" name="TextBox 51"/>
            <p:cNvSpPr txBox="1"/>
            <p:nvPr/>
          </p:nvSpPr>
          <p:spPr>
            <a:xfrm>
              <a:off x="130524" y="194260"/>
              <a:ext cx="460592" cy="331647"/>
            </a:xfrm>
            <a:prstGeom prst="rect">
              <a:avLst/>
            </a:prstGeom>
          </p:spPr>
          <p:txBody>
            <a:bodyPr lIns="0" tIns="0" rIns="0" bIns="0" rtlCol="0" anchor="t">
              <a:spAutoFit/>
            </a:bodyPr>
            <a:lstStyle/>
            <a:p>
              <a:pPr marL="0" lvl="0" indent="0" algn="ctr">
                <a:lnSpc>
                  <a:spcPts val="1902"/>
                </a:lnSpc>
              </a:pPr>
              <a:r>
                <a:rPr lang="en-US" sz="1585" b="1" spc="23">
                  <a:solidFill>
                    <a:srgbClr val="FFFFFF"/>
                  </a:solidFill>
                  <a:latin typeface="Public Sans Bold"/>
                  <a:ea typeface="Public Sans Bold"/>
                  <a:cs typeface="Public Sans Bold"/>
                  <a:sym typeface="Public Sans Bold"/>
                </a:rPr>
                <a:t>04</a:t>
              </a:r>
            </a:p>
          </p:txBody>
        </p:sp>
      </p:grpSp>
      <p:grpSp>
        <p:nvGrpSpPr>
          <p:cNvPr id="52" name="Group 52"/>
          <p:cNvGrpSpPr/>
          <p:nvPr/>
        </p:nvGrpSpPr>
        <p:grpSpPr>
          <a:xfrm>
            <a:off x="8489218" y="6907764"/>
            <a:ext cx="541229" cy="547269"/>
            <a:chOff x="0" y="0"/>
            <a:chExt cx="721639" cy="729692"/>
          </a:xfrm>
        </p:grpSpPr>
        <p:grpSp>
          <p:nvGrpSpPr>
            <p:cNvPr id="53" name="Group 53"/>
            <p:cNvGrpSpPr/>
            <p:nvPr/>
          </p:nvGrpSpPr>
          <p:grpSpPr>
            <a:xfrm>
              <a:off x="0" y="0"/>
              <a:ext cx="721639" cy="729692"/>
              <a:chOff x="0" y="0"/>
              <a:chExt cx="6350000" cy="6350000"/>
            </a:xfrm>
          </p:grpSpPr>
          <p:sp>
            <p:nvSpPr>
              <p:cNvPr id="54" name="Freeform 5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2221C"/>
              </a:solidFill>
            </p:spPr>
          </p:sp>
        </p:grpSp>
        <p:sp>
          <p:nvSpPr>
            <p:cNvPr id="55" name="TextBox 55"/>
            <p:cNvSpPr txBox="1"/>
            <p:nvPr/>
          </p:nvSpPr>
          <p:spPr>
            <a:xfrm>
              <a:off x="130524" y="194260"/>
              <a:ext cx="460592" cy="331647"/>
            </a:xfrm>
            <a:prstGeom prst="rect">
              <a:avLst/>
            </a:prstGeom>
          </p:spPr>
          <p:txBody>
            <a:bodyPr lIns="0" tIns="0" rIns="0" bIns="0" rtlCol="0" anchor="t">
              <a:spAutoFit/>
            </a:bodyPr>
            <a:lstStyle/>
            <a:p>
              <a:pPr marL="0" lvl="0" indent="0" algn="ctr">
                <a:lnSpc>
                  <a:spcPts val="1902"/>
                </a:lnSpc>
              </a:pPr>
              <a:r>
                <a:rPr lang="en-US" sz="1585" b="1" spc="23">
                  <a:solidFill>
                    <a:srgbClr val="FFFFFF"/>
                  </a:solidFill>
                  <a:latin typeface="Public Sans Bold"/>
                  <a:ea typeface="Public Sans Bold"/>
                  <a:cs typeface="Public Sans Bold"/>
                  <a:sym typeface="Public Sans Bold"/>
                </a:rPr>
                <a:t>05</a:t>
              </a:r>
            </a:p>
          </p:txBody>
        </p:sp>
      </p:grpSp>
      <p:grpSp>
        <p:nvGrpSpPr>
          <p:cNvPr id="56" name="Group 56"/>
          <p:cNvGrpSpPr/>
          <p:nvPr/>
        </p:nvGrpSpPr>
        <p:grpSpPr>
          <a:xfrm>
            <a:off x="10075655" y="6907764"/>
            <a:ext cx="541229" cy="547269"/>
            <a:chOff x="0" y="0"/>
            <a:chExt cx="721639" cy="729692"/>
          </a:xfrm>
        </p:grpSpPr>
        <p:grpSp>
          <p:nvGrpSpPr>
            <p:cNvPr id="57" name="Group 57"/>
            <p:cNvGrpSpPr/>
            <p:nvPr/>
          </p:nvGrpSpPr>
          <p:grpSpPr>
            <a:xfrm>
              <a:off x="0" y="0"/>
              <a:ext cx="721639" cy="729692"/>
              <a:chOff x="0" y="0"/>
              <a:chExt cx="6350000" cy="6350000"/>
            </a:xfrm>
          </p:grpSpPr>
          <p:sp>
            <p:nvSpPr>
              <p:cNvPr id="58" name="Freeform 5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2221C"/>
              </a:solidFill>
            </p:spPr>
          </p:sp>
        </p:grpSp>
        <p:sp>
          <p:nvSpPr>
            <p:cNvPr id="59" name="TextBox 59"/>
            <p:cNvSpPr txBox="1"/>
            <p:nvPr/>
          </p:nvSpPr>
          <p:spPr>
            <a:xfrm>
              <a:off x="130524" y="194260"/>
              <a:ext cx="460592" cy="331647"/>
            </a:xfrm>
            <a:prstGeom prst="rect">
              <a:avLst/>
            </a:prstGeom>
          </p:spPr>
          <p:txBody>
            <a:bodyPr lIns="0" tIns="0" rIns="0" bIns="0" rtlCol="0" anchor="t">
              <a:spAutoFit/>
            </a:bodyPr>
            <a:lstStyle/>
            <a:p>
              <a:pPr marL="0" lvl="0" indent="0" algn="ctr">
                <a:lnSpc>
                  <a:spcPts val="1902"/>
                </a:lnSpc>
              </a:pPr>
              <a:r>
                <a:rPr lang="en-US" sz="1585" b="1" spc="23">
                  <a:solidFill>
                    <a:srgbClr val="FFFFFF"/>
                  </a:solidFill>
                  <a:latin typeface="Public Sans Bold"/>
                  <a:ea typeface="Public Sans Bold"/>
                  <a:cs typeface="Public Sans Bold"/>
                  <a:sym typeface="Public Sans Bold"/>
                </a:rPr>
                <a:t>06</a:t>
              </a:r>
            </a:p>
          </p:txBody>
        </p:sp>
      </p:grpSp>
      <p:grpSp>
        <p:nvGrpSpPr>
          <p:cNvPr id="60" name="Group 60"/>
          <p:cNvGrpSpPr/>
          <p:nvPr/>
        </p:nvGrpSpPr>
        <p:grpSpPr>
          <a:xfrm>
            <a:off x="11785645" y="6907764"/>
            <a:ext cx="541229" cy="547269"/>
            <a:chOff x="0" y="0"/>
            <a:chExt cx="721639" cy="729692"/>
          </a:xfrm>
        </p:grpSpPr>
        <p:grpSp>
          <p:nvGrpSpPr>
            <p:cNvPr id="61" name="Group 61"/>
            <p:cNvGrpSpPr/>
            <p:nvPr/>
          </p:nvGrpSpPr>
          <p:grpSpPr>
            <a:xfrm>
              <a:off x="0" y="0"/>
              <a:ext cx="721639" cy="729692"/>
              <a:chOff x="0" y="0"/>
              <a:chExt cx="6350000" cy="6350000"/>
            </a:xfrm>
          </p:grpSpPr>
          <p:sp>
            <p:nvSpPr>
              <p:cNvPr id="62" name="Freeform 6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2221C"/>
              </a:solidFill>
            </p:spPr>
          </p:sp>
        </p:grpSp>
        <p:sp>
          <p:nvSpPr>
            <p:cNvPr id="63" name="TextBox 63"/>
            <p:cNvSpPr txBox="1"/>
            <p:nvPr/>
          </p:nvSpPr>
          <p:spPr>
            <a:xfrm>
              <a:off x="130524" y="194260"/>
              <a:ext cx="460592" cy="331647"/>
            </a:xfrm>
            <a:prstGeom prst="rect">
              <a:avLst/>
            </a:prstGeom>
          </p:spPr>
          <p:txBody>
            <a:bodyPr lIns="0" tIns="0" rIns="0" bIns="0" rtlCol="0" anchor="t">
              <a:spAutoFit/>
            </a:bodyPr>
            <a:lstStyle/>
            <a:p>
              <a:pPr marL="0" lvl="0" indent="0" algn="ctr">
                <a:lnSpc>
                  <a:spcPts val="1902"/>
                </a:lnSpc>
              </a:pPr>
              <a:r>
                <a:rPr lang="en-US" sz="1585" b="1" spc="23">
                  <a:solidFill>
                    <a:srgbClr val="FFFFFF"/>
                  </a:solidFill>
                  <a:latin typeface="Public Sans Bold"/>
                  <a:ea typeface="Public Sans Bold"/>
                  <a:cs typeface="Public Sans Bold"/>
                  <a:sym typeface="Public Sans Bold"/>
                </a:rPr>
                <a:t>07</a:t>
              </a:r>
            </a:p>
          </p:txBody>
        </p:sp>
      </p:grpSp>
      <p:grpSp>
        <p:nvGrpSpPr>
          <p:cNvPr id="64" name="Group 64"/>
          <p:cNvGrpSpPr/>
          <p:nvPr/>
        </p:nvGrpSpPr>
        <p:grpSpPr>
          <a:xfrm>
            <a:off x="13228008" y="6907764"/>
            <a:ext cx="541229" cy="547269"/>
            <a:chOff x="0" y="0"/>
            <a:chExt cx="721639" cy="729692"/>
          </a:xfrm>
        </p:grpSpPr>
        <p:grpSp>
          <p:nvGrpSpPr>
            <p:cNvPr id="65" name="Group 65"/>
            <p:cNvGrpSpPr/>
            <p:nvPr/>
          </p:nvGrpSpPr>
          <p:grpSpPr>
            <a:xfrm>
              <a:off x="0" y="0"/>
              <a:ext cx="721639" cy="729692"/>
              <a:chOff x="0" y="0"/>
              <a:chExt cx="6350000" cy="6350000"/>
            </a:xfrm>
          </p:grpSpPr>
          <p:sp>
            <p:nvSpPr>
              <p:cNvPr id="66" name="Freeform 6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2221C"/>
              </a:solidFill>
            </p:spPr>
          </p:sp>
        </p:grpSp>
        <p:sp>
          <p:nvSpPr>
            <p:cNvPr id="67" name="TextBox 67"/>
            <p:cNvSpPr txBox="1"/>
            <p:nvPr/>
          </p:nvSpPr>
          <p:spPr>
            <a:xfrm>
              <a:off x="130524" y="194260"/>
              <a:ext cx="460592" cy="331647"/>
            </a:xfrm>
            <a:prstGeom prst="rect">
              <a:avLst/>
            </a:prstGeom>
          </p:spPr>
          <p:txBody>
            <a:bodyPr lIns="0" tIns="0" rIns="0" bIns="0" rtlCol="0" anchor="t">
              <a:spAutoFit/>
            </a:bodyPr>
            <a:lstStyle/>
            <a:p>
              <a:pPr marL="0" lvl="0" indent="0" algn="ctr">
                <a:lnSpc>
                  <a:spcPts val="1902"/>
                </a:lnSpc>
              </a:pPr>
              <a:r>
                <a:rPr lang="en-US" sz="1585" b="1" spc="23">
                  <a:solidFill>
                    <a:srgbClr val="FFFFFF"/>
                  </a:solidFill>
                  <a:latin typeface="Public Sans Bold"/>
                  <a:ea typeface="Public Sans Bold"/>
                  <a:cs typeface="Public Sans Bold"/>
                  <a:sym typeface="Public Sans Bold"/>
                </a:rPr>
                <a:t>08</a:t>
              </a:r>
            </a:p>
          </p:txBody>
        </p:sp>
      </p:grpSp>
      <p:grpSp>
        <p:nvGrpSpPr>
          <p:cNvPr id="68" name="Group 68"/>
          <p:cNvGrpSpPr/>
          <p:nvPr/>
        </p:nvGrpSpPr>
        <p:grpSpPr>
          <a:xfrm>
            <a:off x="14655905" y="6907764"/>
            <a:ext cx="541229" cy="547269"/>
            <a:chOff x="0" y="0"/>
            <a:chExt cx="721639" cy="729692"/>
          </a:xfrm>
        </p:grpSpPr>
        <p:grpSp>
          <p:nvGrpSpPr>
            <p:cNvPr id="69" name="Group 69"/>
            <p:cNvGrpSpPr/>
            <p:nvPr/>
          </p:nvGrpSpPr>
          <p:grpSpPr>
            <a:xfrm>
              <a:off x="0" y="0"/>
              <a:ext cx="721639" cy="729692"/>
              <a:chOff x="0" y="0"/>
              <a:chExt cx="6350000" cy="6350000"/>
            </a:xfrm>
          </p:grpSpPr>
          <p:sp>
            <p:nvSpPr>
              <p:cNvPr id="70" name="Freeform 7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2221C"/>
              </a:solidFill>
            </p:spPr>
          </p:sp>
        </p:grpSp>
        <p:sp>
          <p:nvSpPr>
            <p:cNvPr id="71" name="TextBox 71"/>
            <p:cNvSpPr txBox="1"/>
            <p:nvPr/>
          </p:nvSpPr>
          <p:spPr>
            <a:xfrm>
              <a:off x="130524" y="194260"/>
              <a:ext cx="460592" cy="331647"/>
            </a:xfrm>
            <a:prstGeom prst="rect">
              <a:avLst/>
            </a:prstGeom>
          </p:spPr>
          <p:txBody>
            <a:bodyPr lIns="0" tIns="0" rIns="0" bIns="0" rtlCol="0" anchor="t">
              <a:spAutoFit/>
            </a:bodyPr>
            <a:lstStyle/>
            <a:p>
              <a:pPr marL="0" lvl="0" indent="0" algn="ctr">
                <a:lnSpc>
                  <a:spcPts val="1902"/>
                </a:lnSpc>
              </a:pPr>
              <a:r>
                <a:rPr lang="en-US" sz="1585" b="1" spc="23">
                  <a:solidFill>
                    <a:srgbClr val="FFFFFF"/>
                  </a:solidFill>
                  <a:latin typeface="Public Sans Bold"/>
                  <a:ea typeface="Public Sans Bold"/>
                  <a:cs typeface="Public Sans Bold"/>
                  <a:sym typeface="Public Sans Bold"/>
                </a:rPr>
                <a:t>09</a:t>
              </a:r>
            </a:p>
          </p:txBody>
        </p:sp>
      </p:grpSp>
      <p:grpSp>
        <p:nvGrpSpPr>
          <p:cNvPr id="72" name="Group 72"/>
          <p:cNvGrpSpPr/>
          <p:nvPr/>
        </p:nvGrpSpPr>
        <p:grpSpPr>
          <a:xfrm>
            <a:off x="16141248" y="6918020"/>
            <a:ext cx="541229" cy="547269"/>
            <a:chOff x="0" y="0"/>
            <a:chExt cx="721639" cy="729692"/>
          </a:xfrm>
        </p:grpSpPr>
        <p:grpSp>
          <p:nvGrpSpPr>
            <p:cNvPr id="73" name="Group 73"/>
            <p:cNvGrpSpPr/>
            <p:nvPr/>
          </p:nvGrpSpPr>
          <p:grpSpPr>
            <a:xfrm>
              <a:off x="0" y="0"/>
              <a:ext cx="721639" cy="729692"/>
              <a:chOff x="0" y="0"/>
              <a:chExt cx="6350000" cy="6350000"/>
            </a:xfrm>
          </p:grpSpPr>
          <p:sp>
            <p:nvSpPr>
              <p:cNvPr id="74" name="Freeform 7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2221C"/>
              </a:solidFill>
            </p:spPr>
          </p:sp>
        </p:grpSp>
        <p:sp>
          <p:nvSpPr>
            <p:cNvPr id="75" name="TextBox 75"/>
            <p:cNvSpPr txBox="1"/>
            <p:nvPr/>
          </p:nvSpPr>
          <p:spPr>
            <a:xfrm>
              <a:off x="130524" y="194260"/>
              <a:ext cx="460592" cy="331647"/>
            </a:xfrm>
            <a:prstGeom prst="rect">
              <a:avLst/>
            </a:prstGeom>
          </p:spPr>
          <p:txBody>
            <a:bodyPr lIns="0" tIns="0" rIns="0" bIns="0" rtlCol="0" anchor="t">
              <a:spAutoFit/>
            </a:bodyPr>
            <a:lstStyle/>
            <a:p>
              <a:pPr marL="0" lvl="0" indent="0" algn="ctr">
                <a:lnSpc>
                  <a:spcPts val="1902"/>
                </a:lnSpc>
              </a:pPr>
              <a:r>
                <a:rPr lang="en-US" sz="1585" b="1" spc="23">
                  <a:solidFill>
                    <a:srgbClr val="FFFFFF"/>
                  </a:solidFill>
                  <a:latin typeface="Public Sans Bold"/>
                  <a:ea typeface="Public Sans Bold"/>
                  <a:cs typeface="Public Sans Bold"/>
                  <a:sym typeface="Public Sans Bold"/>
                </a:rPr>
                <a:t>10</a:t>
              </a:r>
            </a:p>
          </p:txBody>
        </p:sp>
      </p:grpSp>
      <p:grpSp>
        <p:nvGrpSpPr>
          <p:cNvPr id="76" name="Group 76"/>
          <p:cNvGrpSpPr/>
          <p:nvPr/>
        </p:nvGrpSpPr>
        <p:grpSpPr>
          <a:xfrm rot="5400000">
            <a:off x="1901402" y="6280445"/>
            <a:ext cx="283841" cy="380263"/>
            <a:chOff x="0" y="0"/>
            <a:chExt cx="489600" cy="655920"/>
          </a:xfrm>
        </p:grpSpPr>
        <p:sp>
          <p:nvSpPr>
            <p:cNvPr id="77" name="Freeform 77"/>
            <p:cNvSpPr/>
            <p:nvPr/>
          </p:nvSpPr>
          <p:spPr>
            <a:xfrm>
              <a:off x="0" y="1905"/>
              <a:ext cx="487807" cy="654050"/>
            </a:xfrm>
            <a:custGeom>
              <a:avLst/>
              <a:gdLst/>
              <a:ahLst/>
              <a:cxnLst/>
              <a:rect l="l" t="t" r="r" b="b"/>
              <a:pathLst>
                <a:path w="487807" h="654050">
                  <a:moveTo>
                    <a:pt x="80010" y="9271"/>
                  </a:moveTo>
                  <a:cubicBezTo>
                    <a:pt x="465455" y="287147"/>
                    <a:pt x="465455" y="287147"/>
                    <a:pt x="465455" y="287147"/>
                  </a:cubicBezTo>
                  <a:cubicBezTo>
                    <a:pt x="482219" y="298323"/>
                    <a:pt x="487807" y="309372"/>
                    <a:pt x="487807" y="324231"/>
                  </a:cubicBezTo>
                  <a:cubicBezTo>
                    <a:pt x="487807" y="340868"/>
                    <a:pt x="482219" y="355727"/>
                    <a:pt x="465455" y="366903"/>
                  </a:cubicBezTo>
                  <a:cubicBezTo>
                    <a:pt x="80010" y="644779"/>
                    <a:pt x="80010" y="644779"/>
                    <a:pt x="80010" y="644779"/>
                  </a:cubicBezTo>
                  <a:cubicBezTo>
                    <a:pt x="65151" y="654050"/>
                    <a:pt x="42799" y="654050"/>
                    <a:pt x="26035" y="644779"/>
                  </a:cubicBezTo>
                  <a:cubicBezTo>
                    <a:pt x="9271" y="639191"/>
                    <a:pt x="0" y="624332"/>
                    <a:pt x="0" y="602107"/>
                  </a:cubicBezTo>
                  <a:cubicBezTo>
                    <a:pt x="0" y="53721"/>
                    <a:pt x="0" y="53721"/>
                    <a:pt x="0" y="53721"/>
                  </a:cubicBezTo>
                  <a:cubicBezTo>
                    <a:pt x="0" y="31496"/>
                    <a:pt x="9271" y="16637"/>
                    <a:pt x="26035" y="5461"/>
                  </a:cubicBezTo>
                  <a:cubicBezTo>
                    <a:pt x="42799" y="0"/>
                    <a:pt x="65151" y="0"/>
                    <a:pt x="80010" y="9271"/>
                  </a:cubicBezTo>
                </a:path>
              </a:pathLst>
            </a:custGeom>
            <a:solidFill>
              <a:srgbClr val="C22827"/>
            </a:solidFill>
          </p:spPr>
        </p:sp>
      </p:grpSp>
      <p:grpSp>
        <p:nvGrpSpPr>
          <p:cNvPr id="78" name="Group 78"/>
          <p:cNvGrpSpPr/>
          <p:nvPr/>
        </p:nvGrpSpPr>
        <p:grpSpPr>
          <a:xfrm rot="5400000">
            <a:off x="3615606" y="6280445"/>
            <a:ext cx="283841" cy="380263"/>
            <a:chOff x="0" y="0"/>
            <a:chExt cx="489600" cy="655920"/>
          </a:xfrm>
        </p:grpSpPr>
        <p:sp>
          <p:nvSpPr>
            <p:cNvPr id="79" name="Freeform 79"/>
            <p:cNvSpPr/>
            <p:nvPr/>
          </p:nvSpPr>
          <p:spPr>
            <a:xfrm>
              <a:off x="0" y="1905"/>
              <a:ext cx="487807" cy="654050"/>
            </a:xfrm>
            <a:custGeom>
              <a:avLst/>
              <a:gdLst/>
              <a:ahLst/>
              <a:cxnLst/>
              <a:rect l="l" t="t" r="r" b="b"/>
              <a:pathLst>
                <a:path w="487807" h="654050">
                  <a:moveTo>
                    <a:pt x="80010" y="9271"/>
                  </a:moveTo>
                  <a:cubicBezTo>
                    <a:pt x="465455" y="287147"/>
                    <a:pt x="465455" y="287147"/>
                    <a:pt x="465455" y="287147"/>
                  </a:cubicBezTo>
                  <a:cubicBezTo>
                    <a:pt x="482219" y="298323"/>
                    <a:pt x="487807" y="309372"/>
                    <a:pt x="487807" y="324231"/>
                  </a:cubicBezTo>
                  <a:cubicBezTo>
                    <a:pt x="487807" y="340868"/>
                    <a:pt x="482219" y="355727"/>
                    <a:pt x="465455" y="366903"/>
                  </a:cubicBezTo>
                  <a:cubicBezTo>
                    <a:pt x="80010" y="644779"/>
                    <a:pt x="80010" y="644779"/>
                    <a:pt x="80010" y="644779"/>
                  </a:cubicBezTo>
                  <a:cubicBezTo>
                    <a:pt x="65151" y="654050"/>
                    <a:pt x="42799" y="654050"/>
                    <a:pt x="26035" y="644779"/>
                  </a:cubicBezTo>
                  <a:cubicBezTo>
                    <a:pt x="9271" y="639191"/>
                    <a:pt x="0" y="624332"/>
                    <a:pt x="0" y="602107"/>
                  </a:cubicBezTo>
                  <a:cubicBezTo>
                    <a:pt x="0" y="53721"/>
                    <a:pt x="0" y="53721"/>
                    <a:pt x="0" y="53721"/>
                  </a:cubicBezTo>
                  <a:cubicBezTo>
                    <a:pt x="0" y="31496"/>
                    <a:pt x="9271" y="16637"/>
                    <a:pt x="26035" y="5461"/>
                  </a:cubicBezTo>
                  <a:cubicBezTo>
                    <a:pt x="42799" y="0"/>
                    <a:pt x="65151" y="0"/>
                    <a:pt x="80010" y="9271"/>
                  </a:cubicBezTo>
                </a:path>
              </a:pathLst>
            </a:custGeom>
            <a:solidFill>
              <a:srgbClr val="C22827"/>
            </a:solidFill>
          </p:spPr>
        </p:sp>
      </p:grpSp>
      <p:grpSp>
        <p:nvGrpSpPr>
          <p:cNvPr id="80" name="Group 80"/>
          <p:cNvGrpSpPr/>
          <p:nvPr/>
        </p:nvGrpSpPr>
        <p:grpSpPr>
          <a:xfrm rot="5400000">
            <a:off x="5174013" y="6280445"/>
            <a:ext cx="283841" cy="380263"/>
            <a:chOff x="0" y="0"/>
            <a:chExt cx="489600" cy="655920"/>
          </a:xfrm>
        </p:grpSpPr>
        <p:sp>
          <p:nvSpPr>
            <p:cNvPr id="81" name="Freeform 81"/>
            <p:cNvSpPr/>
            <p:nvPr/>
          </p:nvSpPr>
          <p:spPr>
            <a:xfrm>
              <a:off x="0" y="1905"/>
              <a:ext cx="487807" cy="654050"/>
            </a:xfrm>
            <a:custGeom>
              <a:avLst/>
              <a:gdLst/>
              <a:ahLst/>
              <a:cxnLst/>
              <a:rect l="l" t="t" r="r" b="b"/>
              <a:pathLst>
                <a:path w="487807" h="654050">
                  <a:moveTo>
                    <a:pt x="80010" y="9271"/>
                  </a:moveTo>
                  <a:cubicBezTo>
                    <a:pt x="465455" y="287147"/>
                    <a:pt x="465455" y="287147"/>
                    <a:pt x="465455" y="287147"/>
                  </a:cubicBezTo>
                  <a:cubicBezTo>
                    <a:pt x="482219" y="298323"/>
                    <a:pt x="487807" y="309372"/>
                    <a:pt x="487807" y="324231"/>
                  </a:cubicBezTo>
                  <a:cubicBezTo>
                    <a:pt x="487807" y="340868"/>
                    <a:pt x="482219" y="355727"/>
                    <a:pt x="465455" y="366903"/>
                  </a:cubicBezTo>
                  <a:cubicBezTo>
                    <a:pt x="80010" y="644779"/>
                    <a:pt x="80010" y="644779"/>
                    <a:pt x="80010" y="644779"/>
                  </a:cubicBezTo>
                  <a:cubicBezTo>
                    <a:pt x="65151" y="654050"/>
                    <a:pt x="42799" y="654050"/>
                    <a:pt x="26035" y="644779"/>
                  </a:cubicBezTo>
                  <a:cubicBezTo>
                    <a:pt x="9271" y="639191"/>
                    <a:pt x="0" y="624332"/>
                    <a:pt x="0" y="602107"/>
                  </a:cubicBezTo>
                  <a:cubicBezTo>
                    <a:pt x="0" y="53721"/>
                    <a:pt x="0" y="53721"/>
                    <a:pt x="0" y="53721"/>
                  </a:cubicBezTo>
                  <a:cubicBezTo>
                    <a:pt x="0" y="31496"/>
                    <a:pt x="9271" y="16637"/>
                    <a:pt x="26035" y="5461"/>
                  </a:cubicBezTo>
                  <a:cubicBezTo>
                    <a:pt x="42799" y="0"/>
                    <a:pt x="65151" y="0"/>
                    <a:pt x="80010" y="9271"/>
                  </a:cubicBezTo>
                </a:path>
              </a:pathLst>
            </a:custGeom>
            <a:solidFill>
              <a:srgbClr val="C22827"/>
            </a:solidFill>
          </p:spPr>
        </p:sp>
      </p:grpSp>
      <p:grpSp>
        <p:nvGrpSpPr>
          <p:cNvPr id="82" name="Group 82"/>
          <p:cNvGrpSpPr/>
          <p:nvPr/>
        </p:nvGrpSpPr>
        <p:grpSpPr>
          <a:xfrm rot="5400000">
            <a:off x="6863098" y="6280445"/>
            <a:ext cx="283841" cy="380263"/>
            <a:chOff x="0" y="0"/>
            <a:chExt cx="489600" cy="655920"/>
          </a:xfrm>
        </p:grpSpPr>
        <p:sp>
          <p:nvSpPr>
            <p:cNvPr id="83" name="Freeform 83"/>
            <p:cNvSpPr/>
            <p:nvPr/>
          </p:nvSpPr>
          <p:spPr>
            <a:xfrm>
              <a:off x="0" y="1905"/>
              <a:ext cx="487807" cy="654050"/>
            </a:xfrm>
            <a:custGeom>
              <a:avLst/>
              <a:gdLst/>
              <a:ahLst/>
              <a:cxnLst/>
              <a:rect l="l" t="t" r="r" b="b"/>
              <a:pathLst>
                <a:path w="487807" h="654050">
                  <a:moveTo>
                    <a:pt x="80010" y="9271"/>
                  </a:moveTo>
                  <a:cubicBezTo>
                    <a:pt x="465455" y="287147"/>
                    <a:pt x="465455" y="287147"/>
                    <a:pt x="465455" y="287147"/>
                  </a:cubicBezTo>
                  <a:cubicBezTo>
                    <a:pt x="482219" y="298323"/>
                    <a:pt x="487807" y="309372"/>
                    <a:pt x="487807" y="324231"/>
                  </a:cubicBezTo>
                  <a:cubicBezTo>
                    <a:pt x="487807" y="340868"/>
                    <a:pt x="482219" y="355727"/>
                    <a:pt x="465455" y="366903"/>
                  </a:cubicBezTo>
                  <a:cubicBezTo>
                    <a:pt x="80010" y="644779"/>
                    <a:pt x="80010" y="644779"/>
                    <a:pt x="80010" y="644779"/>
                  </a:cubicBezTo>
                  <a:cubicBezTo>
                    <a:pt x="65151" y="654050"/>
                    <a:pt x="42799" y="654050"/>
                    <a:pt x="26035" y="644779"/>
                  </a:cubicBezTo>
                  <a:cubicBezTo>
                    <a:pt x="9271" y="639191"/>
                    <a:pt x="0" y="624332"/>
                    <a:pt x="0" y="602107"/>
                  </a:cubicBezTo>
                  <a:cubicBezTo>
                    <a:pt x="0" y="53721"/>
                    <a:pt x="0" y="53721"/>
                    <a:pt x="0" y="53721"/>
                  </a:cubicBezTo>
                  <a:cubicBezTo>
                    <a:pt x="0" y="31496"/>
                    <a:pt x="9271" y="16637"/>
                    <a:pt x="26035" y="5461"/>
                  </a:cubicBezTo>
                  <a:cubicBezTo>
                    <a:pt x="42799" y="0"/>
                    <a:pt x="65151" y="0"/>
                    <a:pt x="80010" y="9271"/>
                  </a:cubicBezTo>
                </a:path>
              </a:pathLst>
            </a:custGeom>
            <a:solidFill>
              <a:srgbClr val="C22827"/>
            </a:solidFill>
          </p:spPr>
        </p:sp>
      </p:grpSp>
      <p:grpSp>
        <p:nvGrpSpPr>
          <p:cNvPr id="84" name="Group 84"/>
          <p:cNvGrpSpPr/>
          <p:nvPr/>
        </p:nvGrpSpPr>
        <p:grpSpPr>
          <a:xfrm rot="5400000">
            <a:off x="8641882" y="6280445"/>
            <a:ext cx="283841" cy="380263"/>
            <a:chOff x="0" y="0"/>
            <a:chExt cx="489600" cy="655920"/>
          </a:xfrm>
        </p:grpSpPr>
        <p:sp>
          <p:nvSpPr>
            <p:cNvPr id="85" name="Freeform 85"/>
            <p:cNvSpPr/>
            <p:nvPr/>
          </p:nvSpPr>
          <p:spPr>
            <a:xfrm>
              <a:off x="0" y="1905"/>
              <a:ext cx="487807" cy="654050"/>
            </a:xfrm>
            <a:custGeom>
              <a:avLst/>
              <a:gdLst/>
              <a:ahLst/>
              <a:cxnLst/>
              <a:rect l="l" t="t" r="r" b="b"/>
              <a:pathLst>
                <a:path w="487807" h="654050">
                  <a:moveTo>
                    <a:pt x="80010" y="9271"/>
                  </a:moveTo>
                  <a:cubicBezTo>
                    <a:pt x="465455" y="287147"/>
                    <a:pt x="465455" y="287147"/>
                    <a:pt x="465455" y="287147"/>
                  </a:cubicBezTo>
                  <a:cubicBezTo>
                    <a:pt x="482219" y="298323"/>
                    <a:pt x="487807" y="309372"/>
                    <a:pt x="487807" y="324231"/>
                  </a:cubicBezTo>
                  <a:cubicBezTo>
                    <a:pt x="487807" y="340868"/>
                    <a:pt x="482219" y="355727"/>
                    <a:pt x="465455" y="366903"/>
                  </a:cubicBezTo>
                  <a:cubicBezTo>
                    <a:pt x="80010" y="644779"/>
                    <a:pt x="80010" y="644779"/>
                    <a:pt x="80010" y="644779"/>
                  </a:cubicBezTo>
                  <a:cubicBezTo>
                    <a:pt x="65151" y="654050"/>
                    <a:pt x="42799" y="654050"/>
                    <a:pt x="26035" y="644779"/>
                  </a:cubicBezTo>
                  <a:cubicBezTo>
                    <a:pt x="9271" y="639191"/>
                    <a:pt x="0" y="624332"/>
                    <a:pt x="0" y="602107"/>
                  </a:cubicBezTo>
                  <a:cubicBezTo>
                    <a:pt x="0" y="53721"/>
                    <a:pt x="0" y="53721"/>
                    <a:pt x="0" y="53721"/>
                  </a:cubicBezTo>
                  <a:cubicBezTo>
                    <a:pt x="0" y="31496"/>
                    <a:pt x="9271" y="16637"/>
                    <a:pt x="26035" y="5461"/>
                  </a:cubicBezTo>
                  <a:cubicBezTo>
                    <a:pt x="42799" y="0"/>
                    <a:pt x="65151" y="0"/>
                    <a:pt x="80010" y="9271"/>
                  </a:cubicBezTo>
                </a:path>
              </a:pathLst>
            </a:custGeom>
            <a:solidFill>
              <a:srgbClr val="C22827"/>
            </a:solidFill>
          </p:spPr>
        </p:sp>
      </p:grpSp>
      <p:grpSp>
        <p:nvGrpSpPr>
          <p:cNvPr id="86" name="Group 86"/>
          <p:cNvGrpSpPr/>
          <p:nvPr/>
        </p:nvGrpSpPr>
        <p:grpSpPr>
          <a:xfrm rot="5400000">
            <a:off x="10217532" y="6280445"/>
            <a:ext cx="283841" cy="380263"/>
            <a:chOff x="0" y="0"/>
            <a:chExt cx="489600" cy="655920"/>
          </a:xfrm>
        </p:grpSpPr>
        <p:sp>
          <p:nvSpPr>
            <p:cNvPr id="87" name="Freeform 87"/>
            <p:cNvSpPr/>
            <p:nvPr/>
          </p:nvSpPr>
          <p:spPr>
            <a:xfrm>
              <a:off x="0" y="1905"/>
              <a:ext cx="487807" cy="654050"/>
            </a:xfrm>
            <a:custGeom>
              <a:avLst/>
              <a:gdLst/>
              <a:ahLst/>
              <a:cxnLst/>
              <a:rect l="l" t="t" r="r" b="b"/>
              <a:pathLst>
                <a:path w="487807" h="654050">
                  <a:moveTo>
                    <a:pt x="80010" y="9271"/>
                  </a:moveTo>
                  <a:cubicBezTo>
                    <a:pt x="465455" y="287147"/>
                    <a:pt x="465455" y="287147"/>
                    <a:pt x="465455" y="287147"/>
                  </a:cubicBezTo>
                  <a:cubicBezTo>
                    <a:pt x="482219" y="298323"/>
                    <a:pt x="487807" y="309372"/>
                    <a:pt x="487807" y="324231"/>
                  </a:cubicBezTo>
                  <a:cubicBezTo>
                    <a:pt x="487807" y="340868"/>
                    <a:pt x="482219" y="355727"/>
                    <a:pt x="465455" y="366903"/>
                  </a:cubicBezTo>
                  <a:cubicBezTo>
                    <a:pt x="80010" y="644779"/>
                    <a:pt x="80010" y="644779"/>
                    <a:pt x="80010" y="644779"/>
                  </a:cubicBezTo>
                  <a:cubicBezTo>
                    <a:pt x="65151" y="654050"/>
                    <a:pt x="42799" y="654050"/>
                    <a:pt x="26035" y="644779"/>
                  </a:cubicBezTo>
                  <a:cubicBezTo>
                    <a:pt x="9271" y="639191"/>
                    <a:pt x="0" y="624332"/>
                    <a:pt x="0" y="602107"/>
                  </a:cubicBezTo>
                  <a:cubicBezTo>
                    <a:pt x="0" y="53721"/>
                    <a:pt x="0" y="53721"/>
                    <a:pt x="0" y="53721"/>
                  </a:cubicBezTo>
                  <a:cubicBezTo>
                    <a:pt x="0" y="31496"/>
                    <a:pt x="9271" y="16637"/>
                    <a:pt x="26035" y="5461"/>
                  </a:cubicBezTo>
                  <a:cubicBezTo>
                    <a:pt x="42799" y="0"/>
                    <a:pt x="65151" y="0"/>
                    <a:pt x="80010" y="9271"/>
                  </a:cubicBezTo>
                </a:path>
              </a:pathLst>
            </a:custGeom>
            <a:solidFill>
              <a:srgbClr val="C22827"/>
            </a:solidFill>
          </p:spPr>
        </p:sp>
      </p:grpSp>
      <p:grpSp>
        <p:nvGrpSpPr>
          <p:cNvPr id="88" name="Group 88"/>
          <p:cNvGrpSpPr/>
          <p:nvPr/>
        </p:nvGrpSpPr>
        <p:grpSpPr>
          <a:xfrm rot="5400000">
            <a:off x="11876240" y="6280445"/>
            <a:ext cx="283841" cy="380263"/>
            <a:chOff x="0" y="0"/>
            <a:chExt cx="489600" cy="655920"/>
          </a:xfrm>
        </p:grpSpPr>
        <p:sp>
          <p:nvSpPr>
            <p:cNvPr id="89" name="Freeform 89"/>
            <p:cNvSpPr/>
            <p:nvPr/>
          </p:nvSpPr>
          <p:spPr>
            <a:xfrm>
              <a:off x="0" y="1905"/>
              <a:ext cx="487807" cy="654050"/>
            </a:xfrm>
            <a:custGeom>
              <a:avLst/>
              <a:gdLst/>
              <a:ahLst/>
              <a:cxnLst/>
              <a:rect l="l" t="t" r="r" b="b"/>
              <a:pathLst>
                <a:path w="487807" h="654050">
                  <a:moveTo>
                    <a:pt x="80010" y="9271"/>
                  </a:moveTo>
                  <a:cubicBezTo>
                    <a:pt x="465455" y="287147"/>
                    <a:pt x="465455" y="287147"/>
                    <a:pt x="465455" y="287147"/>
                  </a:cubicBezTo>
                  <a:cubicBezTo>
                    <a:pt x="482219" y="298323"/>
                    <a:pt x="487807" y="309372"/>
                    <a:pt x="487807" y="324231"/>
                  </a:cubicBezTo>
                  <a:cubicBezTo>
                    <a:pt x="487807" y="340868"/>
                    <a:pt x="482219" y="355727"/>
                    <a:pt x="465455" y="366903"/>
                  </a:cubicBezTo>
                  <a:cubicBezTo>
                    <a:pt x="80010" y="644779"/>
                    <a:pt x="80010" y="644779"/>
                    <a:pt x="80010" y="644779"/>
                  </a:cubicBezTo>
                  <a:cubicBezTo>
                    <a:pt x="65151" y="654050"/>
                    <a:pt x="42799" y="654050"/>
                    <a:pt x="26035" y="644779"/>
                  </a:cubicBezTo>
                  <a:cubicBezTo>
                    <a:pt x="9271" y="639191"/>
                    <a:pt x="0" y="624332"/>
                    <a:pt x="0" y="602107"/>
                  </a:cubicBezTo>
                  <a:cubicBezTo>
                    <a:pt x="0" y="53721"/>
                    <a:pt x="0" y="53721"/>
                    <a:pt x="0" y="53721"/>
                  </a:cubicBezTo>
                  <a:cubicBezTo>
                    <a:pt x="0" y="31496"/>
                    <a:pt x="9271" y="16637"/>
                    <a:pt x="26035" y="5461"/>
                  </a:cubicBezTo>
                  <a:cubicBezTo>
                    <a:pt x="42799" y="0"/>
                    <a:pt x="65151" y="0"/>
                    <a:pt x="80010" y="9271"/>
                  </a:cubicBezTo>
                </a:path>
              </a:pathLst>
            </a:custGeom>
            <a:solidFill>
              <a:srgbClr val="C22827"/>
            </a:solidFill>
          </p:spPr>
        </p:sp>
      </p:grpSp>
      <p:grpSp>
        <p:nvGrpSpPr>
          <p:cNvPr id="90" name="Group 90"/>
          <p:cNvGrpSpPr/>
          <p:nvPr/>
        </p:nvGrpSpPr>
        <p:grpSpPr>
          <a:xfrm rot="5400000">
            <a:off x="13339516" y="6280445"/>
            <a:ext cx="283841" cy="380263"/>
            <a:chOff x="0" y="0"/>
            <a:chExt cx="489600" cy="655920"/>
          </a:xfrm>
        </p:grpSpPr>
        <p:sp>
          <p:nvSpPr>
            <p:cNvPr id="91" name="Freeform 91"/>
            <p:cNvSpPr/>
            <p:nvPr/>
          </p:nvSpPr>
          <p:spPr>
            <a:xfrm>
              <a:off x="0" y="1905"/>
              <a:ext cx="487807" cy="654050"/>
            </a:xfrm>
            <a:custGeom>
              <a:avLst/>
              <a:gdLst/>
              <a:ahLst/>
              <a:cxnLst/>
              <a:rect l="l" t="t" r="r" b="b"/>
              <a:pathLst>
                <a:path w="487807" h="654050">
                  <a:moveTo>
                    <a:pt x="80010" y="9271"/>
                  </a:moveTo>
                  <a:cubicBezTo>
                    <a:pt x="465455" y="287147"/>
                    <a:pt x="465455" y="287147"/>
                    <a:pt x="465455" y="287147"/>
                  </a:cubicBezTo>
                  <a:cubicBezTo>
                    <a:pt x="482219" y="298323"/>
                    <a:pt x="487807" y="309372"/>
                    <a:pt x="487807" y="324231"/>
                  </a:cubicBezTo>
                  <a:cubicBezTo>
                    <a:pt x="487807" y="340868"/>
                    <a:pt x="482219" y="355727"/>
                    <a:pt x="465455" y="366903"/>
                  </a:cubicBezTo>
                  <a:cubicBezTo>
                    <a:pt x="80010" y="644779"/>
                    <a:pt x="80010" y="644779"/>
                    <a:pt x="80010" y="644779"/>
                  </a:cubicBezTo>
                  <a:cubicBezTo>
                    <a:pt x="65151" y="654050"/>
                    <a:pt x="42799" y="654050"/>
                    <a:pt x="26035" y="644779"/>
                  </a:cubicBezTo>
                  <a:cubicBezTo>
                    <a:pt x="9271" y="639191"/>
                    <a:pt x="0" y="624332"/>
                    <a:pt x="0" y="602107"/>
                  </a:cubicBezTo>
                  <a:cubicBezTo>
                    <a:pt x="0" y="53721"/>
                    <a:pt x="0" y="53721"/>
                    <a:pt x="0" y="53721"/>
                  </a:cubicBezTo>
                  <a:cubicBezTo>
                    <a:pt x="0" y="31496"/>
                    <a:pt x="9271" y="16637"/>
                    <a:pt x="26035" y="5461"/>
                  </a:cubicBezTo>
                  <a:cubicBezTo>
                    <a:pt x="42799" y="0"/>
                    <a:pt x="65151" y="0"/>
                    <a:pt x="80010" y="9271"/>
                  </a:cubicBezTo>
                </a:path>
              </a:pathLst>
            </a:custGeom>
            <a:solidFill>
              <a:srgbClr val="C22827"/>
            </a:solidFill>
          </p:spPr>
        </p:sp>
      </p:grpSp>
      <p:grpSp>
        <p:nvGrpSpPr>
          <p:cNvPr id="92" name="Group 92"/>
          <p:cNvGrpSpPr/>
          <p:nvPr/>
        </p:nvGrpSpPr>
        <p:grpSpPr>
          <a:xfrm rot="5400000">
            <a:off x="14808206" y="6280445"/>
            <a:ext cx="283841" cy="380263"/>
            <a:chOff x="0" y="0"/>
            <a:chExt cx="489600" cy="655920"/>
          </a:xfrm>
        </p:grpSpPr>
        <p:sp>
          <p:nvSpPr>
            <p:cNvPr id="93" name="Freeform 93"/>
            <p:cNvSpPr/>
            <p:nvPr/>
          </p:nvSpPr>
          <p:spPr>
            <a:xfrm>
              <a:off x="0" y="1905"/>
              <a:ext cx="487807" cy="654050"/>
            </a:xfrm>
            <a:custGeom>
              <a:avLst/>
              <a:gdLst/>
              <a:ahLst/>
              <a:cxnLst/>
              <a:rect l="l" t="t" r="r" b="b"/>
              <a:pathLst>
                <a:path w="487807" h="654050">
                  <a:moveTo>
                    <a:pt x="80010" y="9271"/>
                  </a:moveTo>
                  <a:cubicBezTo>
                    <a:pt x="465455" y="287147"/>
                    <a:pt x="465455" y="287147"/>
                    <a:pt x="465455" y="287147"/>
                  </a:cubicBezTo>
                  <a:cubicBezTo>
                    <a:pt x="482219" y="298323"/>
                    <a:pt x="487807" y="309372"/>
                    <a:pt x="487807" y="324231"/>
                  </a:cubicBezTo>
                  <a:cubicBezTo>
                    <a:pt x="487807" y="340868"/>
                    <a:pt x="482219" y="355727"/>
                    <a:pt x="465455" y="366903"/>
                  </a:cubicBezTo>
                  <a:cubicBezTo>
                    <a:pt x="80010" y="644779"/>
                    <a:pt x="80010" y="644779"/>
                    <a:pt x="80010" y="644779"/>
                  </a:cubicBezTo>
                  <a:cubicBezTo>
                    <a:pt x="65151" y="654050"/>
                    <a:pt x="42799" y="654050"/>
                    <a:pt x="26035" y="644779"/>
                  </a:cubicBezTo>
                  <a:cubicBezTo>
                    <a:pt x="9271" y="639191"/>
                    <a:pt x="0" y="624332"/>
                    <a:pt x="0" y="602107"/>
                  </a:cubicBezTo>
                  <a:cubicBezTo>
                    <a:pt x="0" y="53721"/>
                    <a:pt x="0" y="53721"/>
                    <a:pt x="0" y="53721"/>
                  </a:cubicBezTo>
                  <a:cubicBezTo>
                    <a:pt x="0" y="31496"/>
                    <a:pt x="9271" y="16637"/>
                    <a:pt x="26035" y="5461"/>
                  </a:cubicBezTo>
                  <a:cubicBezTo>
                    <a:pt x="42799" y="0"/>
                    <a:pt x="65151" y="0"/>
                    <a:pt x="80010" y="9271"/>
                  </a:cubicBezTo>
                </a:path>
              </a:pathLst>
            </a:custGeom>
            <a:solidFill>
              <a:srgbClr val="C22827"/>
            </a:solidFill>
          </p:spPr>
        </p:sp>
      </p:grpSp>
      <p:grpSp>
        <p:nvGrpSpPr>
          <p:cNvPr id="94" name="Group 94"/>
          <p:cNvGrpSpPr/>
          <p:nvPr/>
        </p:nvGrpSpPr>
        <p:grpSpPr>
          <a:xfrm rot="5400000">
            <a:off x="16300730" y="6280445"/>
            <a:ext cx="283841" cy="380263"/>
            <a:chOff x="0" y="0"/>
            <a:chExt cx="489600" cy="655920"/>
          </a:xfrm>
        </p:grpSpPr>
        <p:sp>
          <p:nvSpPr>
            <p:cNvPr id="95" name="Freeform 95"/>
            <p:cNvSpPr/>
            <p:nvPr/>
          </p:nvSpPr>
          <p:spPr>
            <a:xfrm>
              <a:off x="0" y="1905"/>
              <a:ext cx="487807" cy="654050"/>
            </a:xfrm>
            <a:custGeom>
              <a:avLst/>
              <a:gdLst/>
              <a:ahLst/>
              <a:cxnLst/>
              <a:rect l="l" t="t" r="r" b="b"/>
              <a:pathLst>
                <a:path w="487807" h="654050">
                  <a:moveTo>
                    <a:pt x="80010" y="9271"/>
                  </a:moveTo>
                  <a:cubicBezTo>
                    <a:pt x="465455" y="287147"/>
                    <a:pt x="465455" y="287147"/>
                    <a:pt x="465455" y="287147"/>
                  </a:cubicBezTo>
                  <a:cubicBezTo>
                    <a:pt x="482219" y="298323"/>
                    <a:pt x="487807" y="309372"/>
                    <a:pt x="487807" y="324231"/>
                  </a:cubicBezTo>
                  <a:cubicBezTo>
                    <a:pt x="487807" y="340868"/>
                    <a:pt x="482219" y="355727"/>
                    <a:pt x="465455" y="366903"/>
                  </a:cubicBezTo>
                  <a:cubicBezTo>
                    <a:pt x="80010" y="644779"/>
                    <a:pt x="80010" y="644779"/>
                    <a:pt x="80010" y="644779"/>
                  </a:cubicBezTo>
                  <a:cubicBezTo>
                    <a:pt x="65151" y="654050"/>
                    <a:pt x="42799" y="654050"/>
                    <a:pt x="26035" y="644779"/>
                  </a:cubicBezTo>
                  <a:cubicBezTo>
                    <a:pt x="9271" y="639191"/>
                    <a:pt x="0" y="624332"/>
                    <a:pt x="0" y="602107"/>
                  </a:cubicBezTo>
                  <a:cubicBezTo>
                    <a:pt x="0" y="53721"/>
                    <a:pt x="0" y="53721"/>
                    <a:pt x="0" y="53721"/>
                  </a:cubicBezTo>
                  <a:cubicBezTo>
                    <a:pt x="0" y="31496"/>
                    <a:pt x="9271" y="16637"/>
                    <a:pt x="26035" y="5461"/>
                  </a:cubicBezTo>
                  <a:cubicBezTo>
                    <a:pt x="42799" y="0"/>
                    <a:pt x="65151" y="0"/>
                    <a:pt x="80010" y="9271"/>
                  </a:cubicBezTo>
                </a:path>
              </a:pathLst>
            </a:custGeom>
            <a:solidFill>
              <a:srgbClr val="C22827"/>
            </a:solidFill>
          </p:spPr>
        </p:sp>
      </p:grpSp>
      <p:sp>
        <p:nvSpPr>
          <p:cNvPr id="96" name="Freeform 96"/>
          <p:cNvSpPr/>
          <p:nvPr/>
        </p:nvSpPr>
        <p:spPr>
          <a:xfrm>
            <a:off x="715614" y="276258"/>
            <a:ext cx="2334238" cy="688600"/>
          </a:xfrm>
          <a:custGeom>
            <a:avLst/>
            <a:gdLst/>
            <a:ahLst/>
            <a:cxnLst/>
            <a:rect l="l" t="t" r="r" b="b"/>
            <a:pathLst>
              <a:path w="2334238" h="688600">
                <a:moveTo>
                  <a:pt x="0" y="0"/>
                </a:moveTo>
                <a:lnTo>
                  <a:pt x="2334238" y="0"/>
                </a:lnTo>
                <a:lnTo>
                  <a:pt x="2334238" y="688600"/>
                </a:lnTo>
                <a:lnTo>
                  <a:pt x="0" y="688600"/>
                </a:lnTo>
                <a:lnTo>
                  <a:pt x="0" y="0"/>
                </a:lnTo>
                <a:close/>
              </a:path>
            </a:pathLst>
          </a:custGeom>
          <a:blipFill>
            <a:blip r:embed="rId3"/>
            <a:stretch>
              <a:fillRect/>
            </a:stretch>
          </a:blipFill>
        </p:spPr>
      </p:sp>
      <p:sp>
        <p:nvSpPr>
          <p:cNvPr id="97" name="Freeform 97"/>
          <p:cNvSpPr/>
          <p:nvPr/>
        </p:nvSpPr>
        <p:spPr>
          <a:xfrm>
            <a:off x="15250941" y="373214"/>
            <a:ext cx="2269744" cy="494688"/>
          </a:xfrm>
          <a:custGeom>
            <a:avLst/>
            <a:gdLst/>
            <a:ahLst/>
            <a:cxnLst/>
            <a:rect l="l" t="t" r="r" b="b"/>
            <a:pathLst>
              <a:path w="2269744" h="494688">
                <a:moveTo>
                  <a:pt x="0" y="0"/>
                </a:moveTo>
                <a:lnTo>
                  <a:pt x="2269744" y="0"/>
                </a:lnTo>
                <a:lnTo>
                  <a:pt x="2269744" y="494688"/>
                </a:lnTo>
                <a:lnTo>
                  <a:pt x="0" y="494688"/>
                </a:lnTo>
                <a:lnTo>
                  <a:pt x="0" y="0"/>
                </a:lnTo>
                <a:close/>
              </a:path>
            </a:pathLst>
          </a:custGeom>
          <a:blipFill>
            <a:blip r:embed="rId4"/>
            <a:stretch>
              <a:fillRect/>
            </a:stretch>
          </a:blipFill>
        </p:spPr>
      </p:sp>
      <p:sp>
        <p:nvSpPr>
          <p:cNvPr id="98" name="Freeform 98"/>
          <p:cNvSpPr/>
          <p:nvPr/>
        </p:nvSpPr>
        <p:spPr>
          <a:xfrm>
            <a:off x="6280499" y="531243"/>
            <a:ext cx="703283" cy="223056"/>
          </a:xfrm>
          <a:custGeom>
            <a:avLst/>
            <a:gdLst/>
            <a:ahLst/>
            <a:cxnLst/>
            <a:rect l="l" t="t" r="r" b="b"/>
            <a:pathLst>
              <a:path w="703283" h="223056">
                <a:moveTo>
                  <a:pt x="0" y="0"/>
                </a:moveTo>
                <a:lnTo>
                  <a:pt x="703283" y="0"/>
                </a:lnTo>
                <a:lnTo>
                  <a:pt x="703283" y="223056"/>
                </a:lnTo>
                <a:lnTo>
                  <a:pt x="0" y="223056"/>
                </a:lnTo>
                <a:lnTo>
                  <a:pt x="0" y="0"/>
                </a:lnTo>
                <a:close/>
              </a:path>
            </a:pathLst>
          </a:custGeom>
          <a:blipFill>
            <a:blip r:embed="rId5"/>
            <a:stretch>
              <a:fillRect/>
            </a:stretch>
          </a:blipFill>
        </p:spPr>
      </p:sp>
      <p:sp>
        <p:nvSpPr>
          <p:cNvPr id="99" name="TextBox 99"/>
          <p:cNvSpPr txBox="1"/>
          <p:nvPr/>
        </p:nvSpPr>
        <p:spPr>
          <a:xfrm>
            <a:off x="7047936" y="422121"/>
            <a:ext cx="5089178" cy="349250"/>
          </a:xfrm>
          <a:prstGeom prst="rect">
            <a:avLst/>
          </a:prstGeom>
        </p:spPr>
        <p:txBody>
          <a:bodyPr lIns="0" tIns="0" rIns="0" bIns="0" rtlCol="0" anchor="t">
            <a:spAutoFit/>
          </a:bodyPr>
          <a:lstStyle/>
          <a:p>
            <a:pPr algn="ctr">
              <a:lnSpc>
                <a:spcPts val="2800"/>
              </a:lnSpc>
              <a:spcBef>
                <a:spcPct val="0"/>
              </a:spcBef>
            </a:pPr>
            <a:r>
              <a:rPr lang="en-US" sz="2000" b="1" u="sng" spc="220">
                <a:solidFill>
                  <a:srgbClr val="C22827"/>
                </a:solidFill>
                <a:latin typeface="Arsenal Bold"/>
                <a:ea typeface="Arsenal Bold"/>
                <a:cs typeface="Arsenal Bold"/>
                <a:sym typeface="Arsenal Bold"/>
              </a:rPr>
              <a:t>P</a:t>
            </a:r>
            <a:r>
              <a:rPr lang="en-US" sz="2000" u="sng" spc="220">
                <a:solidFill>
                  <a:srgbClr val="C22827"/>
                </a:solidFill>
                <a:latin typeface="Arsenal"/>
                <a:ea typeface="Arsenal"/>
                <a:cs typeface="Arsenal"/>
                <a:sym typeface="Arsenal"/>
              </a:rPr>
              <a:t>lan </a:t>
            </a:r>
            <a:r>
              <a:rPr lang="en-US" sz="2000" b="1" u="sng" spc="220">
                <a:solidFill>
                  <a:srgbClr val="C22827"/>
                </a:solidFill>
                <a:latin typeface="Arsenal Bold"/>
                <a:ea typeface="Arsenal Bold"/>
                <a:cs typeface="Arsenal Bold"/>
                <a:sym typeface="Arsenal Bold"/>
              </a:rPr>
              <a:t>E</a:t>
            </a:r>
            <a:r>
              <a:rPr lang="en-US" sz="2000" u="sng" spc="220">
                <a:solidFill>
                  <a:srgbClr val="C22827"/>
                </a:solidFill>
                <a:latin typeface="Arsenal"/>
                <a:ea typeface="Arsenal"/>
                <a:cs typeface="Arsenal"/>
                <a:sym typeface="Arsenal"/>
              </a:rPr>
              <a:t>stratégico INAEM</a:t>
            </a:r>
            <a:r>
              <a:rPr lang="en-US" sz="2000" b="1" u="sng" spc="220">
                <a:solidFill>
                  <a:srgbClr val="C22827"/>
                </a:solidFill>
                <a:latin typeface="Arsenal Bold"/>
                <a:ea typeface="Arsenal Bold"/>
                <a:cs typeface="Arsenal Bold"/>
                <a:sym typeface="Arsenal Bold"/>
              </a:rPr>
              <a:t> 6.0</a:t>
            </a:r>
            <a:r>
              <a:rPr lang="en-US" sz="2000" u="sng" spc="220">
                <a:solidFill>
                  <a:srgbClr val="C22827"/>
                </a:solidFill>
                <a:latin typeface="Arsenal"/>
                <a:ea typeface="Arsenal"/>
                <a:cs typeface="Arsenal"/>
                <a:sym typeface="Arsenal"/>
              </a:rPr>
              <a:t>. </a:t>
            </a:r>
            <a:r>
              <a:rPr lang="en-US" sz="2000" i="1" u="sng" spc="220">
                <a:solidFill>
                  <a:srgbClr val="63686B"/>
                </a:solidFill>
                <a:latin typeface="Arsenal Italics"/>
                <a:ea typeface="Arsenal Italics"/>
                <a:cs typeface="Arsenal Italics"/>
                <a:sym typeface="Arsenal Italics"/>
              </a:rPr>
              <a:t>2024/2027</a:t>
            </a:r>
          </a:p>
        </p:txBody>
      </p:sp>
      <p:sp>
        <p:nvSpPr>
          <p:cNvPr id="100" name="Freeform 100"/>
          <p:cNvSpPr/>
          <p:nvPr/>
        </p:nvSpPr>
        <p:spPr>
          <a:xfrm>
            <a:off x="3049852" y="1537273"/>
            <a:ext cx="3413414" cy="1861311"/>
          </a:xfrm>
          <a:custGeom>
            <a:avLst/>
            <a:gdLst/>
            <a:ahLst/>
            <a:cxnLst/>
            <a:rect l="l" t="t" r="r" b="b"/>
            <a:pathLst>
              <a:path w="3413414" h="1861311">
                <a:moveTo>
                  <a:pt x="0" y="0"/>
                </a:moveTo>
                <a:lnTo>
                  <a:pt x="3413413" y="0"/>
                </a:lnTo>
                <a:lnTo>
                  <a:pt x="3413413" y="1861311"/>
                </a:lnTo>
                <a:lnTo>
                  <a:pt x="0" y="186131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1" name="Freeform 101"/>
          <p:cNvSpPr/>
          <p:nvPr/>
        </p:nvSpPr>
        <p:spPr>
          <a:xfrm>
            <a:off x="14003376" y="1537273"/>
            <a:ext cx="2854886" cy="1708911"/>
          </a:xfrm>
          <a:custGeom>
            <a:avLst/>
            <a:gdLst/>
            <a:ahLst/>
            <a:cxnLst/>
            <a:rect l="l" t="t" r="r" b="b"/>
            <a:pathLst>
              <a:path w="2854886" h="1708911">
                <a:moveTo>
                  <a:pt x="0" y="0"/>
                </a:moveTo>
                <a:lnTo>
                  <a:pt x="2854886" y="0"/>
                </a:lnTo>
                <a:lnTo>
                  <a:pt x="2854886" y="1708911"/>
                </a:lnTo>
                <a:lnTo>
                  <a:pt x="0" y="17089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2" name="Freeform 102"/>
          <p:cNvSpPr/>
          <p:nvPr/>
        </p:nvSpPr>
        <p:spPr>
          <a:xfrm>
            <a:off x="9019835" y="1298189"/>
            <a:ext cx="2679235" cy="2021177"/>
          </a:xfrm>
          <a:custGeom>
            <a:avLst/>
            <a:gdLst/>
            <a:ahLst/>
            <a:cxnLst/>
            <a:rect l="l" t="t" r="r" b="b"/>
            <a:pathLst>
              <a:path w="2679235" h="2021177">
                <a:moveTo>
                  <a:pt x="0" y="0"/>
                </a:moveTo>
                <a:lnTo>
                  <a:pt x="2679235" y="0"/>
                </a:lnTo>
                <a:lnTo>
                  <a:pt x="2679235" y="2021178"/>
                </a:lnTo>
                <a:lnTo>
                  <a:pt x="0" y="20211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3" name="Freeform 103"/>
          <p:cNvSpPr/>
          <p:nvPr/>
        </p:nvSpPr>
        <p:spPr>
          <a:xfrm>
            <a:off x="1228287" y="2165119"/>
            <a:ext cx="1630070" cy="945441"/>
          </a:xfrm>
          <a:custGeom>
            <a:avLst/>
            <a:gdLst/>
            <a:ahLst/>
            <a:cxnLst/>
            <a:rect l="l" t="t" r="r" b="b"/>
            <a:pathLst>
              <a:path w="1630070" h="945441">
                <a:moveTo>
                  <a:pt x="0" y="0"/>
                </a:moveTo>
                <a:lnTo>
                  <a:pt x="1630070" y="0"/>
                </a:lnTo>
                <a:lnTo>
                  <a:pt x="1630070" y="945441"/>
                </a:lnTo>
                <a:lnTo>
                  <a:pt x="0" y="9454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4" name="Freeform 104"/>
          <p:cNvSpPr/>
          <p:nvPr/>
        </p:nvSpPr>
        <p:spPr>
          <a:xfrm>
            <a:off x="7190054" y="2078250"/>
            <a:ext cx="1630070" cy="945441"/>
          </a:xfrm>
          <a:custGeom>
            <a:avLst/>
            <a:gdLst/>
            <a:ahLst/>
            <a:cxnLst/>
            <a:rect l="l" t="t" r="r" b="b"/>
            <a:pathLst>
              <a:path w="1630070" h="945441">
                <a:moveTo>
                  <a:pt x="0" y="0"/>
                </a:moveTo>
                <a:lnTo>
                  <a:pt x="1630070" y="0"/>
                </a:lnTo>
                <a:lnTo>
                  <a:pt x="1630070" y="945441"/>
                </a:lnTo>
                <a:lnTo>
                  <a:pt x="0" y="9454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5" name="Freeform 105"/>
          <p:cNvSpPr/>
          <p:nvPr/>
        </p:nvSpPr>
        <p:spPr>
          <a:xfrm>
            <a:off x="12208292" y="2078250"/>
            <a:ext cx="1630070" cy="945441"/>
          </a:xfrm>
          <a:custGeom>
            <a:avLst/>
            <a:gdLst/>
            <a:ahLst/>
            <a:cxnLst/>
            <a:rect l="l" t="t" r="r" b="b"/>
            <a:pathLst>
              <a:path w="1630070" h="945441">
                <a:moveTo>
                  <a:pt x="0" y="0"/>
                </a:moveTo>
                <a:lnTo>
                  <a:pt x="1630070" y="0"/>
                </a:lnTo>
                <a:lnTo>
                  <a:pt x="1630070" y="945441"/>
                </a:lnTo>
                <a:lnTo>
                  <a:pt x="0" y="9454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946298" y="2205726"/>
          <a:ext cx="11591915" cy="1729456"/>
        </p:xfrm>
        <a:graphic>
          <a:graphicData uri="http://schemas.openxmlformats.org/drawingml/2006/table">
            <a:tbl>
              <a:tblPr/>
              <a:tblGrid>
                <a:gridCol w="7493761">
                  <a:extLst>
                    <a:ext uri="{9D8B030D-6E8A-4147-A177-3AD203B41FA5}">
                      <a16:colId xmlns:a16="http://schemas.microsoft.com/office/drawing/2014/main" val="20000"/>
                    </a:ext>
                  </a:extLst>
                </a:gridCol>
                <a:gridCol w="652341">
                  <a:extLst>
                    <a:ext uri="{9D8B030D-6E8A-4147-A177-3AD203B41FA5}">
                      <a16:colId xmlns:a16="http://schemas.microsoft.com/office/drawing/2014/main" val="20001"/>
                    </a:ext>
                  </a:extLst>
                </a:gridCol>
                <a:gridCol w="548289">
                  <a:extLst>
                    <a:ext uri="{9D8B030D-6E8A-4147-A177-3AD203B41FA5}">
                      <a16:colId xmlns:a16="http://schemas.microsoft.com/office/drawing/2014/main" val="20002"/>
                    </a:ext>
                  </a:extLst>
                </a:gridCol>
                <a:gridCol w="574302">
                  <a:extLst>
                    <a:ext uri="{9D8B030D-6E8A-4147-A177-3AD203B41FA5}">
                      <a16:colId xmlns:a16="http://schemas.microsoft.com/office/drawing/2014/main" val="20003"/>
                    </a:ext>
                  </a:extLst>
                </a:gridCol>
                <a:gridCol w="522276">
                  <a:extLst>
                    <a:ext uri="{9D8B030D-6E8A-4147-A177-3AD203B41FA5}">
                      <a16:colId xmlns:a16="http://schemas.microsoft.com/office/drawing/2014/main" val="20004"/>
                    </a:ext>
                  </a:extLst>
                </a:gridCol>
                <a:gridCol w="561296">
                  <a:extLst>
                    <a:ext uri="{9D8B030D-6E8A-4147-A177-3AD203B41FA5}">
                      <a16:colId xmlns:a16="http://schemas.microsoft.com/office/drawing/2014/main" val="20005"/>
                    </a:ext>
                  </a:extLst>
                </a:gridCol>
                <a:gridCol w="639335">
                  <a:extLst>
                    <a:ext uri="{9D8B030D-6E8A-4147-A177-3AD203B41FA5}">
                      <a16:colId xmlns:a16="http://schemas.microsoft.com/office/drawing/2014/main" val="20006"/>
                    </a:ext>
                  </a:extLst>
                </a:gridCol>
                <a:gridCol w="600315">
                  <a:extLst>
                    <a:ext uri="{9D8B030D-6E8A-4147-A177-3AD203B41FA5}">
                      <a16:colId xmlns:a16="http://schemas.microsoft.com/office/drawing/2014/main" val="20007"/>
                    </a:ext>
                  </a:extLst>
                </a:gridCol>
              </a:tblGrid>
              <a:tr h="563839">
                <a:tc>
                  <a:txBody>
                    <a:bodyPr/>
                    <a:lstStyle/>
                    <a:p>
                      <a:pPr algn="l">
                        <a:lnSpc>
                          <a:spcPts val="3182"/>
                        </a:lnSpc>
                        <a:defRPr/>
                      </a:pPr>
                      <a:r>
                        <a:rPr lang="en-US" sz="2273" b="1">
                          <a:solidFill>
                            <a:srgbClr val="C22827"/>
                          </a:solidFill>
                          <a:latin typeface="Asap Condensed Bold"/>
                          <a:ea typeface="Asap Condensed Bold"/>
                          <a:cs typeface="Asap Condensed Bold"/>
                          <a:sym typeface="Asap Condensed Bold"/>
                        </a:rPr>
                        <a:t>0P 1. Reposicionar al INAEM en la sociedad aragonesa </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a:txBody>
                    <a:bodyPr/>
                    <a:lstStyle/>
                    <a:p>
                      <a:pPr algn="ctr">
                        <a:lnSpc>
                          <a:spcPts val="2828"/>
                        </a:lnSpc>
                        <a:defRPr/>
                      </a:pPr>
                      <a:r>
                        <a:rPr lang="en-US" sz="2020">
                          <a:solidFill>
                            <a:srgbClr val="231F20"/>
                          </a:solidFill>
                          <a:latin typeface="Asap Condensed"/>
                          <a:ea typeface="Asap Condensed"/>
                          <a:cs typeface="Asap Condensed"/>
                          <a:sym typeface="Asap Condensed"/>
                        </a:rPr>
                        <a:t>2024</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2828"/>
                        </a:lnSpc>
                        <a:defRPr/>
                      </a:pPr>
                      <a:r>
                        <a:rPr lang="en-US" sz="2020">
                          <a:solidFill>
                            <a:srgbClr val="231F20"/>
                          </a:solidFill>
                          <a:latin typeface="Asap Condensed"/>
                          <a:ea typeface="Asap Condensed"/>
                          <a:cs typeface="Asap Condensed"/>
                          <a:sym typeface="Asap Condensed"/>
                        </a:rPr>
                        <a:t>2025</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2828"/>
                        </a:lnSpc>
                        <a:defRPr/>
                      </a:pPr>
                      <a:r>
                        <a:rPr lang="en-US" sz="2020">
                          <a:solidFill>
                            <a:srgbClr val="231F20"/>
                          </a:solidFill>
                          <a:latin typeface="Asap Condensed"/>
                          <a:ea typeface="Asap Condensed"/>
                          <a:cs typeface="Asap Condensed"/>
                          <a:sym typeface="Asap Condensed"/>
                        </a:rPr>
                        <a:t>2025</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2828"/>
                        </a:lnSpc>
                        <a:defRPr/>
                      </a:pPr>
                      <a:r>
                        <a:rPr lang="en-US" sz="2020">
                          <a:solidFill>
                            <a:srgbClr val="231F20"/>
                          </a:solidFill>
                          <a:latin typeface="Asap Condensed"/>
                          <a:ea typeface="Asap Condensed"/>
                          <a:cs typeface="Asap Condensed"/>
                          <a:sym typeface="Asap Condensed"/>
                        </a:rPr>
                        <a:t>2026</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2828"/>
                        </a:lnSpc>
                        <a:defRPr/>
                      </a:pPr>
                      <a:r>
                        <a:rPr lang="en-US" sz="2020">
                          <a:solidFill>
                            <a:srgbClr val="231F20"/>
                          </a:solidFill>
                          <a:latin typeface="Asap Condensed"/>
                          <a:ea typeface="Asap Condensed"/>
                          <a:cs typeface="Asap Condensed"/>
                          <a:sym typeface="Asap Condensed"/>
                        </a:rPr>
                        <a:t>2026</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2828"/>
                        </a:lnSpc>
                        <a:defRPr/>
                      </a:pPr>
                      <a:r>
                        <a:rPr lang="en-US" sz="2020">
                          <a:solidFill>
                            <a:srgbClr val="231F20"/>
                          </a:solidFill>
                          <a:latin typeface="Asap Condensed"/>
                          <a:ea typeface="Asap Condensed"/>
                          <a:cs typeface="Asap Condensed"/>
                          <a:sym typeface="Asap Condensed"/>
                        </a:rPr>
                        <a:t>2027</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2828"/>
                        </a:lnSpc>
                        <a:defRPr/>
                      </a:pPr>
                      <a:r>
                        <a:rPr lang="en-US" sz="2020">
                          <a:solidFill>
                            <a:srgbClr val="231F20"/>
                          </a:solidFill>
                          <a:latin typeface="Asap Condensed"/>
                          <a:ea typeface="Asap Condensed"/>
                          <a:cs typeface="Asap Condensed"/>
                          <a:sym typeface="Asap Condensed"/>
                        </a:rPr>
                        <a:t>2027</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extLst>
                  <a:ext uri="{0D108BD9-81ED-4DB2-BD59-A6C34878D82A}">
                    <a16:rowId xmlns:a16="http://schemas.microsoft.com/office/drawing/2014/main" val="10000"/>
                  </a:ext>
                </a:extLst>
              </a:tr>
              <a:tr h="716185">
                <a:tc>
                  <a:txBody>
                    <a:bodyPr/>
                    <a:lstStyle/>
                    <a:p>
                      <a:pPr algn="l">
                        <a:lnSpc>
                          <a:spcPts val="2121"/>
                        </a:lnSpc>
                        <a:defRPr/>
                      </a:pPr>
                      <a:r>
                        <a:rPr lang="en-US" sz="1515" b="1">
                          <a:solidFill>
                            <a:srgbClr val="000000"/>
                          </a:solidFill>
                          <a:latin typeface="Arimo Bold"/>
                          <a:ea typeface="Arimo Bold"/>
                          <a:cs typeface="Arimo Bold"/>
                          <a:sym typeface="Arimo Bold"/>
                        </a:rPr>
                        <a:t>1.1. Plan de comunicación y posicionamiento externo (incluye encuesta percepción social, protocolo de comunicación con todos los GI)</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r h="449431">
                <a:tc>
                  <a:txBody>
                    <a:bodyPr/>
                    <a:lstStyle/>
                    <a:p>
                      <a:pPr algn="l">
                        <a:lnSpc>
                          <a:spcPts val="2121"/>
                        </a:lnSpc>
                        <a:defRPr/>
                      </a:pPr>
                      <a:r>
                        <a:rPr lang="en-US" sz="1515" b="1">
                          <a:solidFill>
                            <a:srgbClr val="000000"/>
                          </a:solidFill>
                          <a:latin typeface="Arimo Bold"/>
                          <a:ea typeface="Arimo Bold"/>
                          <a:cs typeface="Arimo Bold"/>
                          <a:sym typeface="Arimo Bold"/>
                        </a:rPr>
                        <a:t>1.2. Nueva Web del INAEM </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bl>
          </a:graphicData>
        </a:graphic>
      </p:graphicFrame>
      <p:graphicFrame>
        <p:nvGraphicFramePr>
          <p:cNvPr id="3" name="Table 3"/>
          <p:cNvGraphicFramePr>
            <a:graphicFrameLocks noGrp="1"/>
          </p:cNvGraphicFramePr>
          <p:nvPr/>
        </p:nvGraphicFramePr>
        <p:xfrm>
          <a:off x="4946298" y="4025745"/>
          <a:ext cx="11591915" cy="999999"/>
        </p:xfrm>
        <a:graphic>
          <a:graphicData uri="http://schemas.openxmlformats.org/drawingml/2006/table">
            <a:tbl>
              <a:tblPr/>
              <a:tblGrid>
                <a:gridCol w="7506767">
                  <a:extLst>
                    <a:ext uri="{9D8B030D-6E8A-4147-A177-3AD203B41FA5}">
                      <a16:colId xmlns:a16="http://schemas.microsoft.com/office/drawing/2014/main" val="20000"/>
                    </a:ext>
                  </a:extLst>
                </a:gridCol>
                <a:gridCol w="613322">
                  <a:extLst>
                    <a:ext uri="{9D8B030D-6E8A-4147-A177-3AD203B41FA5}">
                      <a16:colId xmlns:a16="http://schemas.microsoft.com/office/drawing/2014/main" val="20001"/>
                    </a:ext>
                  </a:extLst>
                </a:gridCol>
                <a:gridCol w="548289">
                  <a:extLst>
                    <a:ext uri="{9D8B030D-6E8A-4147-A177-3AD203B41FA5}">
                      <a16:colId xmlns:a16="http://schemas.microsoft.com/office/drawing/2014/main" val="20002"/>
                    </a:ext>
                  </a:extLst>
                </a:gridCol>
                <a:gridCol w="574302">
                  <a:extLst>
                    <a:ext uri="{9D8B030D-6E8A-4147-A177-3AD203B41FA5}">
                      <a16:colId xmlns:a16="http://schemas.microsoft.com/office/drawing/2014/main" val="20003"/>
                    </a:ext>
                  </a:extLst>
                </a:gridCol>
                <a:gridCol w="548289">
                  <a:extLst>
                    <a:ext uri="{9D8B030D-6E8A-4147-A177-3AD203B41FA5}">
                      <a16:colId xmlns:a16="http://schemas.microsoft.com/office/drawing/2014/main" val="20004"/>
                    </a:ext>
                  </a:extLst>
                </a:gridCol>
                <a:gridCol w="548289">
                  <a:extLst>
                    <a:ext uri="{9D8B030D-6E8A-4147-A177-3AD203B41FA5}">
                      <a16:colId xmlns:a16="http://schemas.microsoft.com/office/drawing/2014/main" val="20005"/>
                    </a:ext>
                  </a:extLst>
                </a:gridCol>
                <a:gridCol w="626328">
                  <a:extLst>
                    <a:ext uri="{9D8B030D-6E8A-4147-A177-3AD203B41FA5}">
                      <a16:colId xmlns:a16="http://schemas.microsoft.com/office/drawing/2014/main" val="20006"/>
                    </a:ext>
                  </a:extLst>
                </a:gridCol>
                <a:gridCol w="626328">
                  <a:extLst>
                    <a:ext uri="{9D8B030D-6E8A-4147-A177-3AD203B41FA5}">
                      <a16:colId xmlns:a16="http://schemas.microsoft.com/office/drawing/2014/main" val="20007"/>
                    </a:ext>
                  </a:extLst>
                </a:gridCol>
              </a:tblGrid>
              <a:tr h="560917">
                <a:tc>
                  <a:txBody>
                    <a:bodyPr/>
                    <a:lstStyle/>
                    <a:p>
                      <a:pPr algn="l">
                        <a:lnSpc>
                          <a:spcPts val="3182"/>
                        </a:lnSpc>
                        <a:defRPr/>
                      </a:pPr>
                      <a:r>
                        <a:rPr lang="en-US" sz="2273" b="1">
                          <a:solidFill>
                            <a:srgbClr val="C22827"/>
                          </a:solidFill>
                          <a:latin typeface="Asap Condensed Bold"/>
                          <a:ea typeface="Asap Condensed Bold"/>
                          <a:cs typeface="Asap Condensed Bold"/>
                          <a:sym typeface="Asap Condensed Bold"/>
                        </a:rPr>
                        <a:t>0P 2. Desarrollar las alianzas</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a:txBody>
                    <a:bodyPr/>
                    <a:lstStyle/>
                    <a:p>
                      <a:pPr algn="ctr">
                        <a:lnSpc>
                          <a:spcPts val="2828"/>
                        </a:lnSpc>
                        <a:defRPr/>
                      </a:pPr>
                      <a:r>
                        <a:rPr lang="en-US" sz="2020">
                          <a:solidFill>
                            <a:srgbClr val="231F20"/>
                          </a:solidFill>
                          <a:latin typeface="Asap Condensed"/>
                          <a:ea typeface="Asap Condensed"/>
                          <a:cs typeface="Asap Condensed"/>
                          <a:sym typeface="Asap Condensed"/>
                        </a:rPr>
                        <a:t>2024</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2828"/>
                        </a:lnSpc>
                        <a:defRPr/>
                      </a:pPr>
                      <a:r>
                        <a:rPr lang="en-US" sz="2020">
                          <a:solidFill>
                            <a:srgbClr val="231F20"/>
                          </a:solidFill>
                          <a:latin typeface="Asap Condensed"/>
                          <a:ea typeface="Asap Condensed"/>
                          <a:cs typeface="Asap Condensed"/>
                          <a:sym typeface="Asap Condensed"/>
                        </a:rPr>
                        <a:t>2025</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2828"/>
                        </a:lnSpc>
                        <a:defRPr/>
                      </a:pPr>
                      <a:r>
                        <a:rPr lang="en-US" sz="2020">
                          <a:solidFill>
                            <a:srgbClr val="231F20"/>
                          </a:solidFill>
                          <a:latin typeface="Asap Condensed"/>
                          <a:ea typeface="Asap Condensed"/>
                          <a:cs typeface="Asap Condensed"/>
                          <a:sym typeface="Asap Condensed"/>
                        </a:rPr>
                        <a:t>2025</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2828"/>
                        </a:lnSpc>
                        <a:defRPr/>
                      </a:pPr>
                      <a:r>
                        <a:rPr lang="en-US" sz="2020">
                          <a:solidFill>
                            <a:srgbClr val="231F20"/>
                          </a:solidFill>
                          <a:latin typeface="Asap Condensed"/>
                          <a:ea typeface="Asap Condensed"/>
                          <a:cs typeface="Asap Condensed"/>
                          <a:sym typeface="Asap Condensed"/>
                        </a:rPr>
                        <a:t>2026</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2828"/>
                        </a:lnSpc>
                        <a:defRPr/>
                      </a:pPr>
                      <a:r>
                        <a:rPr lang="en-US" sz="2020">
                          <a:solidFill>
                            <a:srgbClr val="231F20"/>
                          </a:solidFill>
                          <a:latin typeface="Asap Condensed"/>
                          <a:ea typeface="Asap Condensed"/>
                          <a:cs typeface="Asap Condensed"/>
                          <a:sym typeface="Asap Condensed"/>
                        </a:rPr>
                        <a:t>2026</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2828"/>
                        </a:lnSpc>
                        <a:defRPr/>
                      </a:pPr>
                      <a:r>
                        <a:rPr lang="en-US" sz="2020">
                          <a:solidFill>
                            <a:srgbClr val="231F20"/>
                          </a:solidFill>
                          <a:latin typeface="Asap Condensed"/>
                          <a:ea typeface="Asap Condensed"/>
                          <a:cs typeface="Asap Condensed"/>
                          <a:sym typeface="Asap Condensed"/>
                        </a:rPr>
                        <a:t>2027</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2828"/>
                        </a:lnSpc>
                        <a:defRPr/>
                      </a:pPr>
                      <a:r>
                        <a:rPr lang="en-US" sz="2020">
                          <a:solidFill>
                            <a:srgbClr val="231F20"/>
                          </a:solidFill>
                          <a:latin typeface="Asap Condensed"/>
                          <a:ea typeface="Asap Condensed"/>
                          <a:cs typeface="Asap Condensed"/>
                          <a:sym typeface="Asap Condensed"/>
                        </a:rPr>
                        <a:t>2027</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extLst>
                  <a:ext uri="{0D108BD9-81ED-4DB2-BD59-A6C34878D82A}">
                    <a16:rowId xmlns:a16="http://schemas.microsoft.com/office/drawing/2014/main" val="10000"/>
                  </a:ext>
                </a:extLst>
              </a:tr>
              <a:tr h="439082">
                <a:tc>
                  <a:txBody>
                    <a:bodyPr/>
                    <a:lstStyle/>
                    <a:p>
                      <a:pPr algn="l">
                        <a:lnSpc>
                          <a:spcPts val="2121"/>
                        </a:lnSpc>
                        <a:defRPr/>
                      </a:pPr>
                      <a:r>
                        <a:rPr lang="en-US" sz="1515" b="1">
                          <a:solidFill>
                            <a:srgbClr val="000000"/>
                          </a:solidFill>
                          <a:latin typeface="Arimo Bold"/>
                          <a:ea typeface="Arimo Bold"/>
                          <a:cs typeface="Arimo Bold"/>
                          <a:sym typeface="Arimo Bold"/>
                        </a:rPr>
                        <a:t>2.1. Establecimiento de alianzas y foros con grupos de interés clave </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bl>
          </a:graphicData>
        </a:graphic>
      </p:graphicFrame>
      <p:graphicFrame>
        <p:nvGraphicFramePr>
          <p:cNvPr id="4" name="Table 4"/>
          <p:cNvGraphicFramePr>
            <a:graphicFrameLocks noGrp="1"/>
          </p:cNvGraphicFramePr>
          <p:nvPr/>
        </p:nvGraphicFramePr>
        <p:xfrm>
          <a:off x="4946298" y="5116307"/>
          <a:ext cx="11591915" cy="1711976"/>
        </p:xfrm>
        <a:graphic>
          <a:graphicData uri="http://schemas.openxmlformats.org/drawingml/2006/table">
            <a:tbl>
              <a:tblPr/>
              <a:tblGrid>
                <a:gridCol w="7506767">
                  <a:extLst>
                    <a:ext uri="{9D8B030D-6E8A-4147-A177-3AD203B41FA5}">
                      <a16:colId xmlns:a16="http://schemas.microsoft.com/office/drawing/2014/main" val="20000"/>
                    </a:ext>
                  </a:extLst>
                </a:gridCol>
                <a:gridCol w="613322">
                  <a:extLst>
                    <a:ext uri="{9D8B030D-6E8A-4147-A177-3AD203B41FA5}">
                      <a16:colId xmlns:a16="http://schemas.microsoft.com/office/drawing/2014/main" val="20001"/>
                    </a:ext>
                  </a:extLst>
                </a:gridCol>
                <a:gridCol w="574302">
                  <a:extLst>
                    <a:ext uri="{9D8B030D-6E8A-4147-A177-3AD203B41FA5}">
                      <a16:colId xmlns:a16="http://schemas.microsoft.com/office/drawing/2014/main" val="20002"/>
                    </a:ext>
                  </a:extLst>
                </a:gridCol>
                <a:gridCol w="522276">
                  <a:extLst>
                    <a:ext uri="{9D8B030D-6E8A-4147-A177-3AD203B41FA5}">
                      <a16:colId xmlns:a16="http://schemas.microsoft.com/office/drawing/2014/main" val="20003"/>
                    </a:ext>
                  </a:extLst>
                </a:gridCol>
                <a:gridCol w="574302">
                  <a:extLst>
                    <a:ext uri="{9D8B030D-6E8A-4147-A177-3AD203B41FA5}">
                      <a16:colId xmlns:a16="http://schemas.microsoft.com/office/drawing/2014/main" val="20004"/>
                    </a:ext>
                  </a:extLst>
                </a:gridCol>
                <a:gridCol w="535283">
                  <a:extLst>
                    <a:ext uri="{9D8B030D-6E8A-4147-A177-3AD203B41FA5}">
                      <a16:colId xmlns:a16="http://schemas.microsoft.com/office/drawing/2014/main" val="20005"/>
                    </a:ext>
                  </a:extLst>
                </a:gridCol>
                <a:gridCol w="652341">
                  <a:extLst>
                    <a:ext uri="{9D8B030D-6E8A-4147-A177-3AD203B41FA5}">
                      <a16:colId xmlns:a16="http://schemas.microsoft.com/office/drawing/2014/main" val="20006"/>
                    </a:ext>
                  </a:extLst>
                </a:gridCol>
                <a:gridCol w="613322">
                  <a:extLst>
                    <a:ext uri="{9D8B030D-6E8A-4147-A177-3AD203B41FA5}">
                      <a16:colId xmlns:a16="http://schemas.microsoft.com/office/drawing/2014/main" val="20007"/>
                    </a:ext>
                  </a:extLst>
                </a:gridCol>
              </a:tblGrid>
              <a:tr h="564061">
                <a:tc>
                  <a:txBody>
                    <a:bodyPr/>
                    <a:lstStyle/>
                    <a:p>
                      <a:pPr algn="l">
                        <a:lnSpc>
                          <a:spcPts val="3182"/>
                        </a:lnSpc>
                        <a:defRPr/>
                      </a:pPr>
                      <a:r>
                        <a:rPr lang="en-US" sz="2273" b="1">
                          <a:solidFill>
                            <a:srgbClr val="A2221C"/>
                          </a:solidFill>
                          <a:latin typeface="Asap Condensed Bold"/>
                          <a:ea typeface="Asap Condensed Bold"/>
                          <a:cs typeface="Asap Condensed Bold"/>
                          <a:sym typeface="Asap Condensed Bold"/>
                        </a:rPr>
                        <a:t>0P 3. Reforzar el sistema de evaluación y buen gobierno</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a:txBody>
                    <a:bodyPr/>
                    <a:lstStyle/>
                    <a:p>
                      <a:pPr algn="ctr">
                        <a:lnSpc>
                          <a:spcPts val="2828"/>
                        </a:lnSpc>
                        <a:defRPr/>
                      </a:pPr>
                      <a:r>
                        <a:rPr lang="en-US" sz="2020">
                          <a:solidFill>
                            <a:srgbClr val="231F20"/>
                          </a:solidFill>
                          <a:latin typeface="Asap Condensed"/>
                          <a:ea typeface="Asap Condensed"/>
                          <a:cs typeface="Asap Condensed"/>
                          <a:sym typeface="Asap Condensed"/>
                        </a:rPr>
                        <a:t>2024</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2828"/>
                        </a:lnSpc>
                        <a:defRPr/>
                      </a:pPr>
                      <a:r>
                        <a:rPr lang="en-US" sz="2020">
                          <a:solidFill>
                            <a:srgbClr val="231F20"/>
                          </a:solidFill>
                          <a:latin typeface="Asap Condensed"/>
                          <a:ea typeface="Asap Condensed"/>
                          <a:cs typeface="Asap Condensed"/>
                          <a:sym typeface="Asap Condensed"/>
                        </a:rPr>
                        <a:t>2025</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2828"/>
                        </a:lnSpc>
                        <a:defRPr/>
                      </a:pPr>
                      <a:r>
                        <a:rPr lang="en-US" sz="2020">
                          <a:solidFill>
                            <a:srgbClr val="231F20"/>
                          </a:solidFill>
                          <a:latin typeface="Asap Condensed"/>
                          <a:ea typeface="Asap Condensed"/>
                          <a:cs typeface="Asap Condensed"/>
                          <a:sym typeface="Asap Condensed"/>
                        </a:rPr>
                        <a:t>2025</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2828"/>
                        </a:lnSpc>
                        <a:defRPr/>
                      </a:pPr>
                      <a:r>
                        <a:rPr lang="en-US" sz="2020">
                          <a:solidFill>
                            <a:srgbClr val="231F20"/>
                          </a:solidFill>
                          <a:latin typeface="Asap Condensed"/>
                          <a:ea typeface="Asap Condensed"/>
                          <a:cs typeface="Asap Condensed"/>
                          <a:sym typeface="Asap Condensed"/>
                        </a:rPr>
                        <a:t>2026</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2828"/>
                        </a:lnSpc>
                        <a:defRPr/>
                      </a:pPr>
                      <a:r>
                        <a:rPr lang="en-US" sz="2020">
                          <a:solidFill>
                            <a:srgbClr val="231F20"/>
                          </a:solidFill>
                          <a:latin typeface="Asap Condensed"/>
                          <a:ea typeface="Asap Condensed"/>
                          <a:cs typeface="Asap Condensed"/>
                          <a:sym typeface="Asap Condensed"/>
                        </a:rPr>
                        <a:t>2026</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2828"/>
                        </a:lnSpc>
                        <a:defRPr/>
                      </a:pPr>
                      <a:r>
                        <a:rPr lang="en-US" sz="2020">
                          <a:solidFill>
                            <a:srgbClr val="231F20"/>
                          </a:solidFill>
                          <a:latin typeface="Asap Condensed"/>
                          <a:ea typeface="Asap Condensed"/>
                          <a:cs typeface="Asap Condensed"/>
                          <a:sym typeface="Asap Condensed"/>
                        </a:rPr>
                        <a:t>2027</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2828"/>
                        </a:lnSpc>
                        <a:defRPr/>
                      </a:pPr>
                      <a:r>
                        <a:rPr lang="en-US" sz="2020">
                          <a:solidFill>
                            <a:srgbClr val="231F20"/>
                          </a:solidFill>
                          <a:latin typeface="Asap Condensed"/>
                          <a:ea typeface="Asap Condensed"/>
                          <a:cs typeface="Asap Condensed"/>
                          <a:sym typeface="Asap Condensed"/>
                        </a:rPr>
                        <a:t>2027</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extLst>
                  <a:ext uri="{0D108BD9-81ED-4DB2-BD59-A6C34878D82A}">
                    <a16:rowId xmlns:a16="http://schemas.microsoft.com/office/drawing/2014/main" val="10000"/>
                  </a:ext>
                </a:extLst>
              </a:tr>
              <a:tr h="435416">
                <a:tc>
                  <a:txBody>
                    <a:bodyPr/>
                    <a:lstStyle/>
                    <a:p>
                      <a:pPr algn="l">
                        <a:lnSpc>
                          <a:spcPts val="2121"/>
                        </a:lnSpc>
                        <a:defRPr/>
                      </a:pPr>
                      <a:r>
                        <a:rPr lang="en-US" sz="1515" b="1">
                          <a:solidFill>
                            <a:srgbClr val="000000"/>
                          </a:solidFill>
                          <a:latin typeface="Arimo Bold"/>
                          <a:ea typeface="Arimo Bold"/>
                          <a:cs typeface="Arimo Bold"/>
                          <a:sym typeface="Arimo Bold"/>
                        </a:rPr>
                        <a:t>3.1. Plan de evaluación y mejora continua de los Programas de Empleo </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r h="712499">
                <a:tc>
                  <a:txBody>
                    <a:bodyPr/>
                    <a:lstStyle/>
                    <a:p>
                      <a:pPr algn="l">
                        <a:lnSpc>
                          <a:spcPts val="2121"/>
                        </a:lnSpc>
                        <a:defRPr/>
                      </a:pPr>
                      <a:r>
                        <a:rPr lang="en-US" sz="1515" b="1">
                          <a:solidFill>
                            <a:srgbClr val="000000"/>
                          </a:solidFill>
                          <a:latin typeface="Arimo Bold"/>
                          <a:ea typeface="Arimo Bold"/>
                          <a:cs typeface="Arimo Bold"/>
                          <a:sym typeface="Arimo Bold"/>
                        </a:rPr>
                        <a:t>3.2 . Evaluación del impacto social de INAEM (incluye análisis de materialidad y de contribución a los ODS) </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bl>
          </a:graphicData>
        </a:graphic>
      </p:graphicFrame>
      <p:graphicFrame>
        <p:nvGraphicFramePr>
          <p:cNvPr id="5" name="Table 5"/>
          <p:cNvGraphicFramePr>
            <a:graphicFrameLocks noGrp="1"/>
          </p:cNvGraphicFramePr>
          <p:nvPr/>
        </p:nvGraphicFramePr>
        <p:xfrm>
          <a:off x="4946298" y="6986623"/>
          <a:ext cx="11591915" cy="2389844"/>
        </p:xfrm>
        <a:graphic>
          <a:graphicData uri="http://schemas.openxmlformats.org/drawingml/2006/table">
            <a:tbl>
              <a:tblPr/>
              <a:tblGrid>
                <a:gridCol w="7480754">
                  <a:extLst>
                    <a:ext uri="{9D8B030D-6E8A-4147-A177-3AD203B41FA5}">
                      <a16:colId xmlns:a16="http://schemas.microsoft.com/office/drawing/2014/main" val="20000"/>
                    </a:ext>
                  </a:extLst>
                </a:gridCol>
                <a:gridCol w="600315">
                  <a:extLst>
                    <a:ext uri="{9D8B030D-6E8A-4147-A177-3AD203B41FA5}">
                      <a16:colId xmlns:a16="http://schemas.microsoft.com/office/drawing/2014/main" val="20001"/>
                    </a:ext>
                  </a:extLst>
                </a:gridCol>
                <a:gridCol w="587309">
                  <a:extLst>
                    <a:ext uri="{9D8B030D-6E8A-4147-A177-3AD203B41FA5}">
                      <a16:colId xmlns:a16="http://schemas.microsoft.com/office/drawing/2014/main" val="20002"/>
                    </a:ext>
                  </a:extLst>
                </a:gridCol>
                <a:gridCol w="483257">
                  <a:extLst>
                    <a:ext uri="{9D8B030D-6E8A-4147-A177-3AD203B41FA5}">
                      <a16:colId xmlns:a16="http://schemas.microsoft.com/office/drawing/2014/main" val="20003"/>
                    </a:ext>
                  </a:extLst>
                </a:gridCol>
                <a:gridCol w="548289">
                  <a:extLst>
                    <a:ext uri="{9D8B030D-6E8A-4147-A177-3AD203B41FA5}">
                      <a16:colId xmlns:a16="http://schemas.microsoft.com/office/drawing/2014/main" val="20004"/>
                    </a:ext>
                  </a:extLst>
                </a:gridCol>
                <a:gridCol w="613322">
                  <a:extLst>
                    <a:ext uri="{9D8B030D-6E8A-4147-A177-3AD203B41FA5}">
                      <a16:colId xmlns:a16="http://schemas.microsoft.com/office/drawing/2014/main" val="20005"/>
                    </a:ext>
                  </a:extLst>
                </a:gridCol>
                <a:gridCol w="600315">
                  <a:extLst>
                    <a:ext uri="{9D8B030D-6E8A-4147-A177-3AD203B41FA5}">
                      <a16:colId xmlns:a16="http://schemas.microsoft.com/office/drawing/2014/main" val="20006"/>
                    </a:ext>
                  </a:extLst>
                </a:gridCol>
                <a:gridCol w="678354">
                  <a:extLst>
                    <a:ext uri="{9D8B030D-6E8A-4147-A177-3AD203B41FA5}">
                      <a16:colId xmlns:a16="http://schemas.microsoft.com/office/drawing/2014/main" val="20007"/>
                    </a:ext>
                  </a:extLst>
                </a:gridCol>
              </a:tblGrid>
              <a:tr h="573726">
                <a:tc>
                  <a:txBody>
                    <a:bodyPr/>
                    <a:lstStyle/>
                    <a:p>
                      <a:pPr algn="l">
                        <a:lnSpc>
                          <a:spcPts val="3182"/>
                        </a:lnSpc>
                        <a:defRPr/>
                      </a:pPr>
                      <a:r>
                        <a:rPr lang="en-US" sz="2273" b="1">
                          <a:solidFill>
                            <a:srgbClr val="C22827"/>
                          </a:solidFill>
                          <a:latin typeface="Asap Condensed Bold"/>
                          <a:ea typeface="Asap Condensed Bold"/>
                          <a:cs typeface="Asap Condensed Bold"/>
                          <a:sym typeface="Asap Condensed Bold"/>
                        </a:rPr>
                        <a:t>0P 4. Mejorar servicio y atención a la ciudadanía y a las empresas </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a:txBody>
                    <a:bodyPr/>
                    <a:lstStyle/>
                    <a:p>
                      <a:pPr algn="ctr">
                        <a:lnSpc>
                          <a:spcPts val="2828"/>
                        </a:lnSpc>
                        <a:defRPr/>
                      </a:pPr>
                      <a:r>
                        <a:rPr lang="en-US" sz="2020">
                          <a:solidFill>
                            <a:srgbClr val="231F20"/>
                          </a:solidFill>
                          <a:latin typeface="Asap Condensed"/>
                          <a:ea typeface="Asap Condensed"/>
                          <a:cs typeface="Asap Condensed"/>
                          <a:sym typeface="Asap Condensed"/>
                        </a:rPr>
                        <a:t>2024</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2828"/>
                        </a:lnSpc>
                        <a:defRPr/>
                      </a:pPr>
                      <a:r>
                        <a:rPr lang="en-US" sz="2020">
                          <a:solidFill>
                            <a:srgbClr val="231F20"/>
                          </a:solidFill>
                          <a:latin typeface="Asap Condensed"/>
                          <a:ea typeface="Asap Condensed"/>
                          <a:cs typeface="Asap Condensed"/>
                          <a:sym typeface="Asap Condensed"/>
                        </a:rPr>
                        <a:t>2025</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2828"/>
                        </a:lnSpc>
                        <a:defRPr/>
                      </a:pPr>
                      <a:r>
                        <a:rPr lang="en-US" sz="2020">
                          <a:solidFill>
                            <a:srgbClr val="231F20"/>
                          </a:solidFill>
                          <a:latin typeface="Asap Condensed"/>
                          <a:ea typeface="Asap Condensed"/>
                          <a:cs typeface="Asap Condensed"/>
                          <a:sym typeface="Asap Condensed"/>
                        </a:rPr>
                        <a:t>2025</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2828"/>
                        </a:lnSpc>
                        <a:defRPr/>
                      </a:pPr>
                      <a:r>
                        <a:rPr lang="en-US" sz="2020">
                          <a:solidFill>
                            <a:srgbClr val="231F20"/>
                          </a:solidFill>
                          <a:latin typeface="Asap Condensed"/>
                          <a:ea typeface="Asap Condensed"/>
                          <a:cs typeface="Asap Condensed"/>
                          <a:sym typeface="Asap Condensed"/>
                        </a:rPr>
                        <a:t>2026</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2828"/>
                        </a:lnSpc>
                        <a:defRPr/>
                      </a:pPr>
                      <a:r>
                        <a:rPr lang="en-US" sz="2020">
                          <a:solidFill>
                            <a:srgbClr val="231F20"/>
                          </a:solidFill>
                          <a:latin typeface="Asap Condensed"/>
                          <a:ea typeface="Asap Condensed"/>
                          <a:cs typeface="Asap Condensed"/>
                          <a:sym typeface="Asap Condensed"/>
                        </a:rPr>
                        <a:t>2026</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2828"/>
                        </a:lnSpc>
                        <a:defRPr/>
                      </a:pPr>
                      <a:r>
                        <a:rPr lang="en-US" sz="2020">
                          <a:solidFill>
                            <a:srgbClr val="231F20"/>
                          </a:solidFill>
                          <a:latin typeface="Asap Condensed"/>
                          <a:ea typeface="Asap Condensed"/>
                          <a:cs typeface="Asap Condensed"/>
                          <a:sym typeface="Asap Condensed"/>
                        </a:rPr>
                        <a:t>2027</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2828"/>
                        </a:lnSpc>
                        <a:defRPr/>
                      </a:pPr>
                      <a:r>
                        <a:rPr lang="en-US" sz="2020">
                          <a:solidFill>
                            <a:srgbClr val="231F20"/>
                          </a:solidFill>
                          <a:latin typeface="Asap Condensed"/>
                          <a:ea typeface="Asap Condensed"/>
                          <a:cs typeface="Asap Condensed"/>
                          <a:sym typeface="Asap Condensed"/>
                        </a:rPr>
                        <a:t>2027</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extLst>
                  <a:ext uri="{0D108BD9-81ED-4DB2-BD59-A6C34878D82A}">
                    <a16:rowId xmlns:a16="http://schemas.microsoft.com/office/drawing/2014/main" val="10000"/>
                  </a:ext>
                </a:extLst>
              </a:tr>
              <a:tr h="449109">
                <a:tc>
                  <a:txBody>
                    <a:bodyPr/>
                    <a:lstStyle/>
                    <a:p>
                      <a:pPr algn="l">
                        <a:lnSpc>
                          <a:spcPts val="2121"/>
                        </a:lnSpc>
                        <a:defRPr/>
                      </a:pPr>
                      <a:r>
                        <a:rPr lang="en-US" sz="1515" b="1">
                          <a:solidFill>
                            <a:srgbClr val="000000"/>
                          </a:solidFill>
                          <a:latin typeface="Arimo Bold"/>
                          <a:ea typeface="Arimo Bold"/>
                          <a:cs typeface="Arimo Bold"/>
                          <a:sym typeface="Arimo Bold"/>
                        </a:rPr>
                        <a:t>4.1. Nuevo modelo de Atención Ciudadana </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r h="464957">
                <a:tc>
                  <a:txBody>
                    <a:bodyPr/>
                    <a:lstStyle/>
                    <a:p>
                      <a:pPr algn="l">
                        <a:lnSpc>
                          <a:spcPts val="2121"/>
                        </a:lnSpc>
                        <a:defRPr/>
                      </a:pPr>
                      <a:r>
                        <a:rPr lang="en-US" sz="1515" b="1">
                          <a:solidFill>
                            <a:srgbClr val="000000"/>
                          </a:solidFill>
                          <a:latin typeface="Arimo Bold"/>
                          <a:ea typeface="Arimo Bold"/>
                          <a:cs typeface="Arimo Bold"/>
                          <a:sym typeface="Arimo Bold"/>
                        </a:rPr>
                        <a:t>4.2. Cartera de servicios </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r h="452942">
                <a:tc>
                  <a:txBody>
                    <a:bodyPr/>
                    <a:lstStyle/>
                    <a:p>
                      <a:pPr algn="l">
                        <a:lnSpc>
                          <a:spcPts val="2121"/>
                        </a:lnSpc>
                        <a:defRPr/>
                      </a:pPr>
                      <a:r>
                        <a:rPr lang="en-US" sz="1515" b="1">
                          <a:solidFill>
                            <a:srgbClr val="000000"/>
                          </a:solidFill>
                          <a:latin typeface="Arimo Bold"/>
                          <a:ea typeface="Arimo Bold"/>
                          <a:cs typeface="Arimo Bold"/>
                          <a:sym typeface="Arimo Bold"/>
                        </a:rPr>
                        <a:t>4.3. Desarrollo de una nueva APP del INAEM </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3"/>
                  </a:ext>
                </a:extLst>
              </a:tr>
              <a:tr h="449109">
                <a:tc>
                  <a:txBody>
                    <a:bodyPr/>
                    <a:lstStyle/>
                    <a:p>
                      <a:pPr algn="l">
                        <a:lnSpc>
                          <a:spcPts val="2121"/>
                        </a:lnSpc>
                        <a:defRPr/>
                      </a:pPr>
                      <a:r>
                        <a:rPr lang="en-US" sz="1515" b="1">
                          <a:solidFill>
                            <a:srgbClr val="000000"/>
                          </a:solidFill>
                          <a:latin typeface="Arimo Bold"/>
                          <a:ea typeface="Arimo Bold"/>
                          <a:cs typeface="Arimo Bold"/>
                          <a:sym typeface="Arimo Bold"/>
                        </a:rPr>
                        <a:t>4.4. Programa piloto que integre los 3 servicios </a:t>
                      </a: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637"/>
                        </a:lnSpc>
                        <a:defRPr/>
                      </a:pPr>
                      <a:endParaRPr lang="en-US" sz="1100"/>
                    </a:p>
                  </a:txBody>
                  <a:tcPr marL="56132" marR="56132" marT="56132" marB="56132"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4"/>
                  </a:ext>
                </a:extLst>
              </a:tr>
            </a:tbl>
          </a:graphicData>
        </a:graphic>
      </p:graphicFrame>
      <p:sp>
        <p:nvSpPr>
          <p:cNvPr id="6" name="TextBox 6"/>
          <p:cNvSpPr txBox="1"/>
          <p:nvPr/>
        </p:nvSpPr>
        <p:spPr>
          <a:xfrm>
            <a:off x="4946298" y="1424127"/>
            <a:ext cx="11602641" cy="481330"/>
          </a:xfrm>
          <a:prstGeom prst="rect">
            <a:avLst/>
          </a:prstGeom>
        </p:spPr>
        <p:txBody>
          <a:bodyPr lIns="0" tIns="0" rIns="0" bIns="0" rtlCol="0" anchor="t">
            <a:spAutoFit/>
          </a:bodyPr>
          <a:lstStyle/>
          <a:p>
            <a:pPr algn="ctr">
              <a:lnSpc>
                <a:spcPts val="3919"/>
              </a:lnSpc>
              <a:spcBef>
                <a:spcPct val="0"/>
              </a:spcBef>
            </a:pPr>
            <a:r>
              <a:rPr lang="en-US" sz="2799" spc="58">
                <a:solidFill>
                  <a:srgbClr val="C22827"/>
                </a:solidFill>
                <a:latin typeface="Candal"/>
                <a:ea typeface="Candal"/>
                <a:cs typeface="Candal"/>
                <a:sym typeface="Candal"/>
              </a:rPr>
              <a:t>Calendario semestral de ejecución del Plan Estratégico </a:t>
            </a:r>
          </a:p>
        </p:txBody>
      </p:sp>
      <p:sp>
        <p:nvSpPr>
          <p:cNvPr id="7" name="Freeform 7"/>
          <p:cNvSpPr/>
          <p:nvPr/>
        </p:nvSpPr>
        <p:spPr>
          <a:xfrm>
            <a:off x="715614" y="276258"/>
            <a:ext cx="2334238" cy="688600"/>
          </a:xfrm>
          <a:custGeom>
            <a:avLst/>
            <a:gdLst/>
            <a:ahLst/>
            <a:cxnLst/>
            <a:rect l="l" t="t" r="r" b="b"/>
            <a:pathLst>
              <a:path w="2334238" h="688600">
                <a:moveTo>
                  <a:pt x="0" y="0"/>
                </a:moveTo>
                <a:lnTo>
                  <a:pt x="2334238" y="0"/>
                </a:lnTo>
                <a:lnTo>
                  <a:pt x="2334238" y="688600"/>
                </a:lnTo>
                <a:lnTo>
                  <a:pt x="0" y="688600"/>
                </a:lnTo>
                <a:lnTo>
                  <a:pt x="0" y="0"/>
                </a:lnTo>
                <a:close/>
              </a:path>
            </a:pathLst>
          </a:custGeom>
          <a:blipFill>
            <a:blip r:embed="rId3"/>
            <a:stretch>
              <a:fillRect/>
            </a:stretch>
          </a:blipFill>
        </p:spPr>
      </p:sp>
      <p:sp>
        <p:nvSpPr>
          <p:cNvPr id="8" name="Freeform 8"/>
          <p:cNvSpPr/>
          <p:nvPr/>
        </p:nvSpPr>
        <p:spPr>
          <a:xfrm>
            <a:off x="15250941" y="373214"/>
            <a:ext cx="2269744" cy="494688"/>
          </a:xfrm>
          <a:custGeom>
            <a:avLst/>
            <a:gdLst/>
            <a:ahLst/>
            <a:cxnLst/>
            <a:rect l="l" t="t" r="r" b="b"/>
            <a:pathLst>
              <a:path w="2269744" h="494688">
                <a:moveTo>
                  <a:pt x="0" y="0"/>
                </a:moveTo>
                <a:lnTo>
                  <a:pt x="2269744" y="0"/>
                </a:lnTo>
                <a:lnTo>
                  <a:pt x="2269744" y="494688"/>
                </a:lnTo>
                <a:lnTo>
                  <a:pt x="0" y="494688"/>
                </a:lnTo>
                <a:lnTo>
                  <a:pt x="0" y="0"/>
                </a:lnTo>
                <a:close/>
              </a:path>
            </a:pathLst>
          </a:custGeom>
          <a:blipFill>
            <a:blip r:embed="rId4"/>
            <a:stretch>
              <a:fillRect/>
            </a:stretch>
          </a:blipFill>
        </p:spPr>
      </p:sp>
      <p:sp>
        <p:nvSpPr>
          <p:cNvPr id="9" name="Freeform 9"/>
          <p:cNvSpPr/>
          <p:nvPr/>
        </p:nvSpPr>
        <p:spPr>
          <a:xfrm>
            <a:off x="6280499" y="531243"/>
            <a:ext cx="703283" cy="223056"/>
          </a:xfrm>
          <a:custGeom>
            <a:avLst/>
            <a:gdLst/>
            <a:ahLst/>
            <a:cxnLst/>
            <a:rect l="l" t="t" r="r" b="b"/>
            <a:pathLst>
              <a:path w="703283" h="223056">
                <a:moveTo>
                  <a:pt x="0" y="0"/>
                </a:moveTo>
                <a:lnTo>
                  <a:pt x="703283" y="0"/>
                </a:lnTo>
                <a:lnTo>
                  <a:pt x="703283" y="223056"/>
                </a:lnTo>
                <a:lnTo>
                  <a:pt x="0" y="223056"/>
                </a:lnTo>
                <a:lnTo>
                  <a:pt x="0" y="0"/>
                </a:lnTo>
                <a:close/>
              </a:path>
            </a:pathLst>
          </a:custGeom>
          <a:blipFill>
            <a:blip r:embed="rId5"/>
            <a:stretch>
              <a:fillRect/>
            </a:stretch>
          </a:blipFill>
        </p:spPr>
      </p:sp>
      <p:sp>
        <p:nvSpPr>
          <p:cNvPr id="10" name="TextBox 10"/>
          <p:cNvSpPr txBox="1"/>
          <p:nvPr/>
        </p:nvSpPr>
        <p:spPr>
          <a:xfrm>
            <a:off x="7047936" y="422121"/>
            <a:ext cx="5089178" cy="349250"/>
          </a:xfrm>
          <a:prstGeom prst="rect">
            <a:avLst/>
          </a:prstGeom>
        </p:spPr>
        <p:txBody>
          <a:bodyPr lIns="0" tIns="0" rIns="0" bIns="0" rtlCol="0" anchor="t">
            <a:spAutoFit/>
          </a:bodyPr>
          <a:lstStyle/>
          <a:p>
            <a:pPr algn="ctr">
              <a:lnSpc>
                <a:spcPts val="2800"/>
              </a:lnSpc>
              <a:spcBef>
                <a:spcPct val="0"/>
              </a:spcBef>
            </a:pPr>
            <a:r>
              <a:rPr lang="en-US" sz="2000" b="1" u="sng" spc="220">
                <a:solidFill>
                  <a:srgbClr val="C22827"/>
                </a:solidFill>
                <a:latin typeface="Arsenal Bold"/>
                <a:ea typeface="Arsenal Bold"/>
                <a:cs typeface="Arsenal Bold"/>
                <a:sym typeface="Arsenal Bold"/>
              </a:rPr>
              <a:t>P</a:t>
            </a:r>
            <a:r>
              <a:rPr lang="en-US" sz="2000" u="sng" spc="220">
                <a:solidFill>
                  <a:srgbClr val="C22827"/>
                </a:solidFill>
                <a:latin typeface="Arsenal"/>
                <a:ea typeface="Arsenal"/>
                <a:cs typeface="Arsenal"/>
                <a:sym typeface="Arsenal"/>
              </a:rPr>
              <a:t>lan </a:t>
            </a:r>
            <a:r>
              <a:rPr lang="en-US" sz="2000" b="1" u="sng" spc="220">
                <a:solidFill>
                  <a:srgbClr val="C22827"/>
                </a:solidFill>
                <a:latin typeface="Arsenal Bold"/>
                <a:ea typeface="Arsenal Bold"/>
                <a:cs typeface="Arsenal Bold"/>
                <a:sym typeface="Arsenal Bold"/>
              </a:rPr>
              <a:t>E</a:t>
            </a:r>
            <a:r>
              <a:rPr lang="en-US" sz="2000" u="sng" spc="220">
                <a:solidFill>
                  <a:srgbClr val="C22827"/>
                </a:solidFill>
                <a:latin typeface="Arsenal"/>
                <a:ea typeface="Arsenal"/>
                <a:cs typeface="Arsenal"/>
                <a:sym typeface="Arsenal"/>
              </a:rPr>
              <a:t>stratégico INAEM</a:t>
            </a:r>
            <a:r>
              <a:rPr lang="en-US" sz="2000" b="1" u="sng" spc="220">
                <a:solidFill>
                  <a:srgbClr val="C22827"/>
                </a:solidFill>
                <a:latin typeface="Arsenal Bold"/>
                <a:ea typeface="Arsenal Bold"/>
                <a:cs typeface="Arsenal Bold"/>
                <a:sym typeface="Arsenal Bold"/>
              </a:rPr>
              <a:t> 6.0</a:t>
            </a:r>
            <a:r>
              <a:rPr lang="en-US" sz="2000" u="sng" spc="220">
                <a:solidFill>
                  <a:srgbClr val="C22827"/>
                </a:solidFill>
                <a:latin typeface="Arsenal"/>
                <a:ea typeface="Arsenal"/>
                <a:cs typeface="Arsenal"/>
                <a:sym typeface="Arsenal"/>
              </a:rPr>
              <a:t>. </a:t>
            </a:r>
            <a:r>
              <a:rPr lang="en-US" sz="2000" i="1" u="sng" spc="220">
                <a:solidFill>
                  <a:srgbClr val="63686B"/>
                </a:solidFill>
                <a:latin typeface="Arsenal Italics"/>
                <a:ea typeface="Arsenal Italics"/>
                <a:cs typeface="Arsenal Italics"/>
                <a:sym typeface="Arsenal Italics"/>
              </a:rPr>
              <a:t>2024/2027</a:t>
            </a:r>
          </a:p>
        </p:txBody>
      </p:sp>
      <p:sp>
        <p:nvSpPr>
          <p:cNvPr id="11" name="Freeform 11"/>
          <p:cNvSpPr/>
          <p:nvPr/>
        </p:nvSpPr>
        <p:spPr>
          <a:xfrm>
            <a:off x="715614" y="6465924"/>
            <a:ext cx="3701522" cy="2792376"/>
          </a:xfrm>
          <a:custGeom>
            <a:avLst/>
            <a:gdLst/>
            <a:ahLst/>
            <a:cxnLst/>
            <a:rect l="l" t="t" r="r" b="b"/>
            <a:pathLst>
              <a:path w="3701522" h="2792376">
                <a:moveTo>
                  <a:pt x="0" y="0"/>
                </a:moveTo>
                <a:lnTo>
                  <a:pt x="3701521" y="0"/>
                </a:lnTo>
                <a:lnTo>
                  <a:pt x="3701521" y="2792376"/>
                </a:lnTo>
                <a:lnTo>
                  <a:pt x="0" y="27923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589329" y="2547383"/>
            <a:ext cx="3972745" cy="2166311"/>
          </a:xfrm>
          <a:custGeom>
            <a:avLst/>
            <a:gdLst/>
            <a:ahLst/>
            <a:cxnLst/>
            <a:rect l="l" t="t" r="r" b="b"/>
            <a:pathLst>
              <a:path w="3972745" h="2166311">
                <a:moveTo>
                  <a:pt x="0" y="0"/>
                </a:moveTo>
                <a:lnTo>
                  <a:pt x="3972745" y="0"/>
                </a:lnTo>
                <a:lnTo>
                  <a:pt x="3972745" y="2166310"/>
                </a:lnTo>
                <a:lnTo>
                  <a:pt x="0" y="216631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791494" y="2553310"/>
          <a:ext cx="12591716" cy="1638178"/>
        </p:xfrm>
        <a:graphic>
          <a:graphicData uri="http://schemas.openxmlformats.org/drawingml/2006/table">
            <a:tbl>
              <a:tblPr/>
              <a:tblGrid>
                <a:gridCol w="8140097">
                  <a:extLst>
                    <a:ext uri="{9D8B030D-6E8A-4147-A177-3AD203B41FA5}">
                      <a16:colId xmlns:a16="http://schemas.microsoft.com/office/drawing/2014/main" val="20000"/>
                    </a:ext>
                  </a:extLst>
                </a:gridCol>
                <a:gridCol w="708606">
                  <a:extLst>
                    <a:ext uri="{9D8B030D-6E8A-4147-A177-3AD203B41FA5}">
                      <a16:colId xmlns:a16="http://schemas.microsoft.com/office/drawing/2014/main" val="20001"/>
                    </a:ext>
                  </a:extLst>
                </a:gridCol>
                <a:gridCol w="595579">
                  <a:extLst>
                    <a:ext uri="{9D8B030D-6E8A-4147-A177-3AD203B41FA5}">
                      <a16:colId xmlns:a16="http://schemas.microsoft.com/office/drawing/2014/main" val="20002"/>
                    </a:ext>
                  </a:extLst>
                </a:gridCol>
                <a:gridCol w="623836">
                  <a:extLst>
                    <a:ext uri="{9D8B030D-6E8A-4147-A177-3AD203B41FA5}">
                      <a16:colId xmlns:a16="http://schemas.microsoft.com/office/drawing/2014/main" val="20003"/>
                    </a:ext>
                  </a:extLst>
                </a:gridCol>
                <a:gridCol w="567322">
                  <a:extLst>
                    <a:ext uri="{9D8B030D-6E8A-4147-A177-3AD203B41FA5}">
                      <a16:colId xmlns:a16="http://schemas.microsoft.com/office/drawing/2014/main" val="20004"/>
                    </a:ext>
                  </a:extLst>
                </a:gridCol>
                <a:gridCol w="609707">
                  <a:extLst>
                    <a:ext uri="{9D8B030D-6E8A-4147-A177-3AD203B41FA5}">
                      <a16:colId xmlns:a16="http://schemas.microsoft.com/office/drawing/2014/main" val="20005"/>
                    </a:ext>
                  </a:extLst>
                </a:gridCol>
                <a:gridCol w="694477">
                  <a:extLst>
                    <a:ext uri="{9D8B030D-6E8A-4147-A177-3AD203B41FA5}">
                      <a16:colId xmlns:a16="http://schemas.microsoft.com/office/drawing/2014/main" val="20006"/>
                    </a:ext>
                  </a:extLst>
                </a:gridCol>
                <a:gridCol w="652092">
                  <a:extLst>
                    <a:ext uri="{9D8B030D-6E8A-4147-A177-3AD203B41FA5}">
                      <a16:colId xmlns:a16="http://schemas.microsoft.com/office/drawing/2014/main" val="20007"/>
                    </a:ext>
                  </a:extLst>
                </a:gridCol>
              </a:tblGrid>
              <a:tr h="616786">
                <a:tc>
                  <a:txBody>
                    <a:bodyPr/>
                    <a:lstStyle/>
                    <a:p>
                      <a:pPr algn="l">
                        <a:lnSpc>
                          <a:spcPts val="3456"/>
                        </a:lnSpc>
                        <a:defRPr/>
                      </a:pPr>
                      <a:r>
                        <a:rPr lang="en-US" sz="2469" b="1">
                          <a:solidFill>
                            <a:srgbClr val="C22827"/>
                          </a:solidFill>
                          <a:latin typeface="Asap Condensed Bold"/>
                          <a:ea typeface="Asap Condensed Bold"/>
                          <a:cs typeface="Asap Condensed Bold"/>
                          <a:sym typeface="Asap Condensed Bold"/>
                        </a:rPr>
                        <a:t>0P 5. Optimizar y digitalizar los procesos </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a:txBody>
                    <a:bodyPr/>
                    <a:lstStyle/>
                    <a:p>
                      <a:pPr algn="ctr">
                        <a:lnSpc>
                          <a:spcPts val="3072"/>
                        </a:lnSpc>
                        <a:defRPr/>
                      </a:pPr>
                      <a:r>
                        <a:rPr lang="en-US" sz="2194">
                          <a:solidFill>
                            <a:srgbClr val="231F20"/>
                          </a:solidFill>
                          <a:latin typeface="Asap Condensed"/>
                          <a:ea typeface="Asap Condensed"/>
                          <a:cs typeface="Asap Condensed"/>
                          <a:sym typeface="Asap Condensed"/>
                        </a:rPr>
                        <a:t>2024</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3072"/>
                        </a:lnSpc>
                        <a:defRPr/>
                      </a:pPr>
                      <a:r>
                        <a:rPr lang="en-US" sz="2194">
                          <a:solidFill>
                            <a:srgbClr val="231F20"/>
                          </a:solidFill>
                          <a:latin typeface="Asap Condensed"/>
                          <a:ea typeface="Asap Condensed"/>
                          <a:cs typeface="Asap Condensed"/>
                          <a:sym typeface="Asap Condensed"/>
                        </a:rPr>
                        <a:t>2025</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3072"/>
                        </a:lnSpc>
                        <a:defRPr/>
                      </a:pPr>
                      <a:r>
                        <a:rPr lang="en-US" sz="2194">
                          <a:solidFill>
                            <a:srgbClr val="231F20"/>
                          </a:solidFill>
                          <a:latin typeface="Asap Condensed"/>
                          <a:ea typeface="Asap Condensed"/>
                          <a:cs typeface="Asap Condensed"/>
                          <a:sym typeface="Asap Condensed"/>
                        </a:rPr>
                        <a:t>2025</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3072"/>
                        </a:lnSpc>
                        <a:defRPr/>
                      </a:pPr>
                      <a:r>
                        <a:rPr lang="en-US" sz="2194">
                          <a:solidFill>
                            <a:srgbClr val="231F20"/>
                          </a:solidFill>
                          <a:latin typeface="Asap Condensed"/>
                          <a:ea typeface="Asap Condensed"/>
                          <a:cs typeface="Asap Condensed"/>
                          <a:sym typeface="Asap Condensed"/>
                        </a:rPr>
                        <a:t>2026</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3072"/>
                        </a:lnSpc>
                        <a:defRPr/>
                      </a:pPr>
                      <a:r>
                        <a:rPr lang="en-US" sz="2194">
                          <a:solidFill>
                            <a:srgbClr val="231F20"/>
                          </a:solidFill>
                          <a:latin typeface="Asap Condensed"/>
                          <a:ea typeface="Asap Condensed"/>
                          <a:cs typeface="Asap Condensed"/>
                          <a:sym typeface="Asap Condensed"/>
                        </a:rPr>
                        <a:t>2026</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3072"/>
                        </a:lnSpc>
                        <a:defRPr/>
                      </a:pPr>
                      <a:r>
                        <a:rPr lang="en-US" sz="2194">
                          <a:solidFill>
                            <a:srgbClr val="231F20"/>
                          </a:solidFill>
                          <a:latin typeface="Asap Condensed"/>
                          <a:ea typeface="Asap Condensed"/>
                          <a:cs typeface="Asap Condensed"/>
                          <a:sym typeface="Asap Condensed"/>
                        </a:rPr>
                        <a:t>2027</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3072"/>
                        </a:lnSpc>
                        <a:defRPr/>
                      </a:pPr>
                      <a:r>
                        <a:rPr lang="en-US" sz="2194">
                          <a:solidFill>
                            <a:srgbClr val="231F20"/>
                          </a:solidFill>
                          <a:latin typeface="Asap Condensed"/>
                          <a:ea typeface="Asap Condensed"/>
                          <a:cs typeface="Asap Condensed"/>
                          <a:sym typeface="Asap Condensed"/>
                        </a:rPr>
                        <a:t>2027</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extLst>
                  <a:ext uri="{0D108BD9-81ED-4DB2-BD59-A6C34878D82A}">
                    <a16:rowId xmlns:a16="http://schemas.microsoft.com/office/drawing/2014/main" val="10000"/>
                  </a:ext>
                </a:extLst>
              </a:tr>
              <a:tr h="539227">
                <a:tc>
                  <a:txBody>
                    <a:bodyPr/>
                    <a:lstStyle/>
                    <a:p>
                      <a:pPr algn="l">
                        <a:lnSpc>
                          <a:spcPts val="2304"/>
                        </a:lnSpc>
                        <a:defRPr/>
                      </a:pPr>
                      <a:r>
                        <a:rPr lang="en-US" sz="1646" b="1">
                          <a:solidFill>
                            <a:srgbClr val="000000"/>
                          </a:solidFill>
                          <a:latin typeface="Arimo Bold"/>
                          <a:ea typeface="Arimo Bold"/>
                          <a:cs typeface="Arimo Bold"/>
                          <a:sym typeface="Arimo Bold"/>
                        </a:rPr>
                        <a:t>5.1. Transformación de procesos </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r h="482164">
                <a:tc>
                  <a:txBody>
                    <a:bodyPr/>
                    <a:lstStyle/>
                    <a:p>
                      <a:pPr algn="l">
                        <a:lnSpc>
                          <a:spcPts val="2304"/>
                        </a:lnSpc>
                        <a:defRPr/>
                      </a:pPr>
                      <a:r>
                        <a:rPr lang="en-US" sz="1646" b="1">
                          <a:solidFill>
                            <a:srgbClr val="000000"/>
                          </a:solidFill>
                          <a:latin typeface="Arimo Bold"/>
                          <a:ea typeface="Arimo Bold"/>
                          <a:cs typeface="Arimo Bold"/>
                          <a:sym typeface="Arimo Bold"/>
                        </a:rPr>
                        <a:t>5.2. INAEM Virtual Empresa </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extLst>
                  <a:ext uri="{0D108BD9-81ED-4DB2-BD59-A6C34878D82A}">
                    <a16:rowId xmlns:a16="http://schemas.microsoft.com/office/drawing/2014/main" val="10002"/>
                  </a:ext>
                </a:extLst>
              </a:tr>
            </a:tbl>
          </a:graphicData>
        </a:graphic>
      </p:graphicFrame>
      <p:graphicFrame>
        <p:nvGraphicFramePr>
          <p:cNvPr id="3" name="Table 3"/>
          <p:cNvGraphicFramePr>
            <a:graphicFrameLocks noGrp="1"/>
          </p:cNvGraphicFramePr>
          <p:nvPr/>
        </p:nvGraphicFramePr>
        <p:xfrm>
          <a:off x="4791494" y="4363103"/>
          <a:ext cx="12591716" cy="1374491"/>
        </p:xfrm>
        <a:graphic>
          <a:graphicData uri="http://schemas.openxmlformats.org/drawingml/2006/table">
            <a:tbl>
              <a:tblPr/>
              <a:tblGrid>
                <a:gridCol w="8154225">
                  <a:extLst>
                    <a:ext uri="{9D8B030D-6E8A-4147-A177-3AD203B41FA5}">
                      <a16:colId xmlns:a16="http://schemas.microsoft.com/office/drawing/2014/main" val="20000"/>
                    </a:ext>
                  </a:extLst>
                </a:gridCol>
                <a:gridCol w="666221">
                  <a:extLst>
                    <a:ext uri="{9D8B030D-6E8A-4147-A177-3AD203B41FA5}">
                      <a16:colId xmlns:a16="http://schemas.microsoft.com/office/drawing/2014/main" val="20001"/>
                    </a:ext>
                  </a:extLst>
                </a:gridCol>
                <a:gridCol w="595579">
                  <a:extLst>
                    <a:ext uri="{9D8B030D-6E8A-4147-A177-3AD203B41FA5}">
                      <a16:colId xmlns:a16="http://schemas.microsoft.com/office/drawing/2014/main" val="20002"/>
                    </a:ext>
                  </a:extLst>
                </a:gridCol>
                <a:gridCol w="623836">
                  <a:extLst>
                    <a:ext uri="{9D8B030D-6E8A-4147-A177-3AD203B41FA5}">
                      <a16:colId xmlns:a16="http://schemas.microsoft.com/office/drawing/2014/main" val="20003"/>
                    </a:ext>
                  </a:extLst>
                </a:gridCol>
                <a:gridCol w="595579">
                  <a:extLst>
                    <a:ext uri="{9D8B030D-6E8A-4147-A177-3AD203B41FA5}">
                      <a16:colId xmlns:a16="http://schemas.microsoft.com/office/drawing/2014/main" val="20004"/>
                    </a:ext>
                  </a:extLst>
                </a:gridCol>
                <a:gridCol w="595579">
                  <a:extLst>
                    <a:ext uri="{9D8B030D-6E8A-4147-A177-3AD203B41FA5}">
                      <a16:colId xmlns:a16="http://schemas.microsoft.com/office/drawing/2014/main" val="20005"/>
                    </a:ext>
                  </a:extLst>
                </a:gridCol>
                <a:gridCol w="680349">
                  <a:extLst>
                    <a:ext uri="{9D8B030D-6E8A-4147-A177-3AD203B41FA5}">
                      <a16:colId xmlns:a16="http://schemas.microsoft.com/office/drawing/2014/main" val="20006"/>
                    </a:ext>
                  </a:extLst>
                </a:gridCol>
                <a:gridCol w="680349">
                  <a:extLst>
                    <a:ext uri="{9D8B030D-6E8A-4147-A177-3AD203B41FA5}">
                      <a16:colId xmlns:a16="http://schemas.microsoft.com/office/drawing/2014/main" val="20007"/>
                    </a:ext>
                  </a:extLst>
                </a:gridCol>
              </a:tblGrid>
              <a:tr h="605909">
                <a:tc>
                  <a:txBody>
                    <a:bodyPr/>
                    <a:lstStyle/>
                    <a:p>
                      <a:pPr algn="l">
                        <a:lnSpc>
                          <a:spcPts val="3456"/>
                        </a:lnSpc>
                        <a:defRPr/>
                      </a:pPr>
                      <a:r>
                        <a:rPr lang="en-US" sz="2469" b="1">
                          <a:solidFill>
                            <a:srgbClr val="C22827"/>
                          </a:solidFill>
                          <a:latin typeface="Asap Condensed Bold"/>
                          <a:ea typeface="Asap Condensed Bold"/>
                          <a:cs typeface="Asap Condensed Bold"/>
                          <a:sym typeface="Asap Condensed Bold"/>
                        </a:rPr>
                        <a:t>0P 6. Desarrollar la innovación y mejora continua </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a:txBody>
                    <a:bodyPr/>
                    <a:lstStyle/>
                    <a:p>
                      <a:pPr algn="ctr">
                        <a:lnSpc>
                          <a:spcPts val="3072"/>
                        </a:lnSpc>
                        <a:defRPr/>
                      </a:pPr>
                      <a:r>
                        <a:rPr lang="en-US" sz="2194">
                          <a:solidFill>
                            <a:srgbClr val="231F20"/>
                          </a:solidFill>
                          <a:latin typeface="Asap Condensed"/>
                          <a:ea typeface="Asap Condensed"/>
                          <a:cs typeface="Asap Condensed"/>
                          <a:sym typeface="Asap Condensed"/>
                        </a:rPr>
                        <a:t>2024</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3072"/>
                        </a:lnSpc>
                        <a:defRPr/>
                      </a:pPr>
                      <a:r>
                        <a:rPr lang="en-US" sz="2194">
                          <a:solidFill>
                            <a:srgbClr val="231F20"/>
                          </a:solidFill>
                          <a:latin typeface="Asap Condensed"/>
                          <a:ea typeface="Asap Condensed"/>
                          <a:cs typeface="Asap Condensed"/>
                          <a:sym typeface="Asap Condensed"/>
                        </a:rPr>
                        <a:t>2025</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3072"/>
                        </a:lnSpc>
                        <a:defRPr/>
                      </a:pPr>
                      <a:r>
                        <a:rPr lang="en-US" sz="2194">
                          <a:solidFill>
                            <a:srgbClr val="231F20"/>
                          </a:solidFill>
                          <a:latin typeface="Asap Condensed"/>
                          <a:ea typeface="Asap Condensed"/>
                          <a:cs typeface="Asap Condensed"/>
                          <a:sym typeface="Asap Condensed"/>
                        </a:rPr>
                        <a:t>2025</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3072"/>
                        </a:lnSpc>
                        <a:defRPr/>
                      </a:pPr>
                      <a:r>
                        <a:rPr lang="en-US" sz="2194">
                          <a:solidFill>
                            <a:srgbClr val="231F20"/>
                          </a:solidFill>
                          <a:latin typeface="Asap Condensed"/>
                          <a:ea typeface="Asap Condensed"/>
                          <a:cs typeface="Asap Condensed"/>
                          <a:sym typeface="Asap Condensed"/>
                        </a:rPr>
                        <a:t>2026</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3072"/>
                        </a:lnSpc>
                        <a:defRPr/>
                      </a:pPr>
                      <a:r>
                        <a:rPr lang="en-US" sz="2194">
                          <a:solidFill>
                            <a:srgbClr val="231F20"/>
                          </a:solidFill>
                          <a:latin typeface="Asap Condensed"/>
                          <a:ea typeface="Asap Condensed"/>
                          <a:cs typeface="Asap Condensed"/>
                          <a:sym typeface="Asap Condensed"/>
                        </a:rPr>
                        <a:t>2026</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3072"/>
                        </a:lnSpc>
                        <a:defRPr/>
                      </a:pPr>
                      <a:r>
                        <a:rPr lang="en-US" sz="2194">
                          <a:solidFill>
                            <a:srgbClr val="231F20"/>
                          </a:solidFill>
                          <a:latin typeface="Asap Condensed"/>
                          <a:ea typeface="Asap Condensed"/>
                          <a:cs typeface="Asap Condensed"/>
                          <a:sym typeface="Asap Condensed"/>
                        </a:rPr>
                        <a:t>2027</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3072"/>
                        </a:lnSpc>
                        <a:defRPr/>
                      </a:pPr>
                      <a:r>
                        <a:rPr lang="en-US" sz="2194">
                          <a:solidFill>
                            <a:srgbClr val="231F20"/>
                          </a:solidFill>
                          <a:latin typeface="Asap Condensed"/>
                          <a:ea typeface="Asap Condensed"/>
                          <a:cs typeface="Asap Condensed"/>
                          <a:sym typeface="Asap Condensed"/>
                        </a:rPr>
                        <a:t>2027</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extLst>
                  <a:ext uri="{0D108BD9-81ED-4DB2-BD59-A6C34878D82A}">
                    <a16:rowId xmlns:a16="http://schemas.microsoft.com/office/drawing/2014/main" val="10000"/>
                  </a:ext>
                </a:extLst>
              </a:tr>
              <a:tr h="768582">
                <a:tc>
                  <a:txBody>
                    <a:bodyPr/>
                    <a:lstStyle/>
                    <a:p>
                      <a:pPr algn="l">
                        <a:lnSpc>
                          <a:spcPts val="2304"/>
                        </a:lnSpc>
                        <a:defRPr/>
                      </a:pPr>
                      <a:r>
                        <a:rPr lang="en-US" sz="1646" b="1">
                          <a:solidFill>
                            <a:srgbClr val="000000"/>
                          </a:solidFill>
                          <a:latin typeface="Arimo Bold"/>
                          <a:ea typeface="Arimo Bold"/>
                          <a:cs typeface="Arimo Bold"/>
                          <a:sym typeface="Arimo Bold"/>
                        </a:rPr>
                        <a:t>6.1. Programa de innovación y proceso de gestión del cambio y mejora continua. Sistema integral de innovación y mejora continua </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bl>
          </a:graphicData>
        </a:graphic>
      </p:graphicFrame>
      <p:graphicFrame>
        <p:nvGraphicFramePr>
          <p:cNvPr id="4" name="Table 4"/>
          <p:cNvGraphicFramePr>
            <a:graphicFrameLocks noGrp="1"/>
          </p:cNvGraphicFramePr>
          <p:nvPr/>
        </p:nvGraphicFramePr>
        <p:xfrm>
          <a:off x="4791494" y="5909210"/>
          <a:ext cx="12591716" cy="1087046"/>
        </p:xfrm>
        <a:graphic>
          <a:graphicData uri="http://schemas.openxmlformats.org/drawingml/2006/table">
            <a:tbl>
              <a:tblPr/>
              <a:tblGrid>
                <a:gridCol w="8154225">
                  <a:extLst>
                    <a:ext uri="{9D8B030D-6E8A-4147-A177-3AD203B41FA5}">
                      <a16:colId xmlns:a16="http://schemas.microsoft.com/office/drawing/2014/main" val="20000"/>
                    </a:ext>
                  </a:extLst>
                </a:gridCol>
                <a:gridCol w="666221">
                  <a:extLst>
                    <a:ext uri="{9D8B030D-6E8A-4147-A177-3AD203B41FA5}">
                      <a16:colId xmlns:a16="http://schemas.microsoft.com/office/drawing/2014/main" val="20001"/>
                    </a:ext>
                  </a:extLst>
                </a:gridCol>
                <a:gridCol w="623836">
                  <a:extLst>
                    <a:ext uri="{9D8B030D-6E8A-4147-A177-3AD203B41FA5}">
                      <a16:colId xmlns:a16="http://schemas.microsoft.com/office/drawing/2014/main" val="20002"/>
                    </a:ext>
                  </a:extLst>
                </a:gridCol>
                <a:gridCol w="567322">
                  <a:extLst>
                    <a:ext uri="{9D8B030D-6E8A-4147-A177-3AD203B41FA5}">
                      <a16:colId xmlns:a16="http://schemas.microsoft.com/office/drawing/2014/main" val="20003"/>
                    </a:ext>
                  </a:extLst>
                </a:gridCol>
                <a:gridCol w="623836">
                  <a:extLst>
                    <a:ext uri="{9D8B030D-6E8A-4147-A177-3AD203B41FA5}">
                      <a16:colId xmlns:a16="http://schemas.microsoft.com/office/drawing/2014/main" val="20004"/>
                    </a:ext>
                  </a:extLst>
                </a:gridCol>
                <a:gridCol w="581451">
                  <a:extLst>
                    <a:ext uri="{9D8B030D-6E8A-4147-A177-3AD203B41FA5}">
                      <a16:colId xmlns:a16="http://schemas.microsoft.com/office/drawing/2014/main" val="20005"/>
                    </a:ext>
                  </a:extLst>
                </a:gridCol>
                <a:gridCol w="708606">
                  <a:extLst>
                    <a:ext uri="{9D8B030D-6E8A-4147-A177-3AD203B41FA5}">
                      <a16:colId xmlns:a16="http://schemas.microsoft.com/office/drawing/2014/main" val="20006"/>
                    </a:ext>
                  </a:extLst>
                </a:gridCol>
                <a:gridCol w="666221">
                  <a:extLst>
                    <a:ext uri="{9D8B030D-6E8A-4147-A177-3AD203B41FA5}">
                      <a16:colId xmlns:a16="http://schemas.microsoft.com/office/drawing/2014/main" val="20007"/>
                    </a:ext>
                  </a:extLst>
                </a:gridCol>
              </a:tblGrid>
              <a:tr h="610105">
                <a:tc>
                  <a:txBody>
                    <a:bodyPr/>
                    <a:lstStyle/>
                    <a:p>
                      <a:pPr algn="l">
                        <a:lnSpc>
                          <a:spcPts val="3456"/>
                        </a:lnSpc>
                        <a:defRPr/>
                      </a:pPr>
                      <a:r>
                        <a:rPr lang="en-US" sz="2469" b="1">
                          <a:solidFill>
                            <a:srgbClr val="C22827"/>
                          </a:solidFill>
                          <a:latin typeface="Asap Condensed Bold"/>
                          <a:ea typeface="Asap Condensed Bold"/>
                          <a:cs typeface="Asap Condensed Bold"/>
                          <a:sym typeface="Asap Condensed Bold"/>
                        </a:rPr>
                        <a:t>0P 7. Reorganizar la estructura interna</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a:txBody>
                    <a:bodyPr/>
                    <a:lstStyle/>
                    <a:p>
                      <a:pPr algn="ctr">
                        <a:lnSpc>
                          <a:spcPts val="3072"/>
                        </a:lnSpc>
                        <a:defRPr/>
                      </a:pPr>
                      <a:r>
                        <a:rPr lang="en-US" sz="2194">
                          <a:solidFill>
                            <a:srgbClr val="231F20"/>
                          </a:solidFill>
                          <a:latin typeface="Asap Condensed"/>
                          <a:ea typeface="Asap Condensed"/>
                          <a:cs typeface="Asap Condensed"/>
                          <a:sym typeface="Asap Condensed"/>
                        </a:rPr>
                        <a:t>2024</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3072"/>
                        </a:lnSpc>
                        <a:defRPr/>
                      </a:pPr>
                      <a:r>
                        <a:rPr lang="en-US" sz="2194">
                          <a:solidFill>
                            <a:srgbClr val="231F20"/>
                          </a:solidFill>
                          <a:latin typeface="Asap Condensed"/>
                          <a:ea typeface="Asap Condensed"/>
                          <a:cs typeface="Asap Condensed"/>
                          <a:sym typeface="Asap Condensed"/>
                        </a:rPr>
                        <a:t>2025</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3072"/>
                        </a:lnSpc>
                        <a:defRPr/>
                      </a:pPr>
                      <a:r>
                        <a:rPr lang="en-US" sz="2194">
                          <a:solidFill>
                            <a:srgbClr val="231F20"/>
                          </a:solidFill>
                          <a:latin typeface="Asap Condensed"/>
                          <a:ea typeface="Asap Condensed"/>
                          <a:cs typeface="Asap Condensed"/>
                          <a:sym typeface="Asap Condensed"/>
                        </a:rPr>
                        <a:t>2025</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3072"/>
                        </a:lnSpc>
                        <a:defRPr/>
                      </a:pPr>
                      <a:r>
                        <a:rPr lang="en-US" sz="2194">
                          <a:solidFill>
                            <a:srgbClr val="231F20"/>
                          </a:solidFill>
                          <a:latin typeface="Asap Condensed"/>
                          <a:ea typeface="Asap Condensed"/>
                          <a:cs typeface="Asap Condensed"/>
                          <a:sym typeface="Asap Condensed"/>
                        </a:rPr>
                        <a:t>2026</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3072"/>
                        </a:lnSpc>
                        <a:defRPr/>
                      </a:pPr>
                      <a:r>
                        <a:rPr lang="en-US" sz="2194">
                          <a:solidFill>
                            <a:srgbClr val="231F20"/>
                          </a:solidFill>
                          <a:latin typeface="Asap Condensed"/>
                          <a:ea typeface="Asap Condensed"/>
                          <a:cs typeface="Asap Condensed"/>
                          <a:sym typeface="Asap Condensed"/>
                        </a:rPr>
                        <a:t>2026</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3072"/>
                        </a:lnSpc>
                        <a:defRPr/>
                      </a:pPr>
                      <a:r>
                        <a:rPr lang="en-US" sz="2194">
                          <a:solidFill>
                            <a:srgbClr val="231F20"/>
                          </a:solidFill>
                          <a:latin typeface="Asap Condensed"/>
                          <a:ea typeface="Asap Condensed"/>
                          <a:cs typeface="Asap Condensed"/>
                          <a:sym typeface="Asap Condensed"/>
                        </a:rPr>
                        <a:t>2027</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3072"/>
                        </a:lnSpc>
                        <a:defRPr/>
                      </a:pPr>
                      <a:r>
                        <a:rPr lang="en-US" sz="2194">
                          <a:solidFill>
                            <a:srgbClr val="231F20"/>
                          </a:solidFill>
                          <a:latin typeface="Asap Condensed"/>
                          <a:ea typeface="Asap Condensed"/>
                          <a:cs typeface="Asap Condensed"/>
                          <a:sym typeface="Asap Condensed"/>
                        </a:rPr>
                        <a:t>2027</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extLst>
                  <a:ext uri="{0D108BD9-81ED-4DB2-BD59-A6C34878D82A}">
                    <a16:rowId xmlns:a16="http://schemas.microsoft.com/office/drawing/2014/main" val="10000"/>
                  </a:ext>
                </a:extLst>
              </a:tr>
              <a:tr h="476941">
                <a:tc>
                  <a:txBody>
                    <a:bodyPr/>
                    <a:lstStyle/>
                    <a:p>
                      <a:pPr algn="l">
                        <a:lnSpc>
                          <a:spcPts val="2304"/>
                        </a:lnSpc>
                        <a:defRPr/>
                      </a:pPr>
                      <a:r>
                        <a:rPr lang="en-US" sz="1646" b="1">
                          <a:solidFill>
                            <a:srgbClr val="000000"/>
                          </a:solidFill>
                          <a:latin typeface="Arimo Bold"/>
                          <a:ea typeface="Arimo Bold"/>
                          <a:cs typeface="Arimo Bold"/>
                          <a:sym typeface="Arimo Bold"/>
                        </a:rPr>
                        <a:t>7.1. Nuevo modelo organizativo </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extLst>
                  <a:ext uri="{0D108BD9-81ED-4DB2-BD59-A6C34878D82A}">
                    <a16:rowId xmlns:a16="http://schemas.microsoft.com/office/drawing/2014/main" val="10001"/>
                  </a:ext>
                </a:extLst>
              </a:tr>
            </a:tbl>
          </a:graphicData>
        </a:graphic>
      </p:graphicFrame>
      <p:graphicFrame>
        <p:nvGraphicFramePr>
          <p:cNvPr id="5" name="Table 5"/>
          <p:cNvGraphicFramePr>
            <a:graphicFrameLocks noGrp="1"/>
          </p:cNvGraphicFramePr>
          <p:nvPr/>
        </p:nvGraphicFramePr>
        <p:xfrm>
          <a:off x="4817626" y="7178261"/>
          <a:ext cx="12591716" cy="2080039"/>
        </p:xfrm>
        <a:graphic>
          <a:graphicData uri="http://schemas.openxmlformats.org/drawingml/2006/table">
            <a:tbl>
              <a:tblPr/>
              <a:tblGrid>
                <a:gridCol w="8125968">
                  <a:extLst>
                    <a:ext uri="{9D8B030D-6E8A-4147-A177-3AD203B41FA5}">
                      <a16:colId xmlns:a16="http://schemas.microsoft.com/office/drawing/2014/main" val="20000"/>
                    </a:ext>
                  </a:extLst>
                </a:gridCol>
                <a:gridCol w="652092">
                  <a:extLst>
                    <a:ext uri="{9D8B030D-6E8A-4147-A177-3AD203B41FA5}">
                      <a16:colId xmlns:a16="http://schemas.microsoft.com/office/drawing/2014/main" val="20001"/>
                    </a:ext>
                  </a:extLst>
                </a:gridCol>
                <a:gridCol w="637964">
                  <a:extLst>
                    <a:ext uri="{9D8B030D-6E8A-4147-A177-3AD203B41FA5}">
                      <a16:colId xmlns:a16="http://schemas.microsoft.com/office/drawing/2014/main" val="20002"/>
                    </a:ext>
                  </a:extLst>
                </a:gridCol>
                <a:gridCol w="524937">
                  <a:extLst>
                    <a:ext uri="{9D8B030D-6E8A-4147-A177-3AD203B41FA5}">
                      <a16:colId xmlns:a16="http://schemas.microsoft.com/office/drawing/2014/main" val="20003"/>
                    </a:ext>
                  </a:extLst>
                </a:gridCol>
                <a:gridCol w="595579">
                  <a:extLst>
                    <a:ext uri="{9D8B030D-6E8A-4147-A177-3AD203B41FA5}">
                      <a16:colId xmlns:a16="http://schemas.microsoft.com/office/drawing/2014/main" val="20004"/>
                    </a:ext>
                  </a:extLst>
                </a:gridCol>
                <a:gridCol w="666221">
                  <a:extLst>
                    <a:ext uri="{9D8B030D-6E8A-4147-A177-3AD203B41FA5}">
                      <a16:colId xmlns:a16="http://schemas.microsoft.com/office/drawing/2014/main" val="20005"/>
                    </a:ext>
                  </a:extLst>
                </a:gridCol>
                <a:gridCol w="652092">
                  <a:extLst>
                    <a:ext uri="{9D8B030D-6E8A-4147-A177-3AD203B41FA5}">
                      <a16:colId xmlns:a16="http://schemas.microsoft.com/office/drawing/2014/main" val="20006"/>
                    </a:ext>
                  </a:extLst>
                </a:gridCol>
                <a:gridCol w="736862">
                  <a:extLst>
                    <a:ext uri="{9D8B030D-6E8A-4147-A177-3AD203B41FA5}">
                      <a16:colId xmlns:a16="http://schemas.microsoft.com/office/drawing/2014/main" val="20007"/>
                    </a:ext>
                  </a:extLst>
                </a:gridCol>
              </a:tblGrid>
              <a:tr h="621796">
                <a:tc>
                  <a:txBody>
                    <a:bodyPr/>
                    <a:lstStyle/>
                    <a:p>
                      <a:pPr algn="l">
                        <a:lnSpc>
                          <a:spcPts val="3456"/>
                        </a:lnSpc>
                        <a:defRPr/>
                      </a:pPr>
                      <a:r>
                        <a:rPr lang="en-US" sz="2469" b="1">
                          <a:solidFill>
                            <a:srgbClr val="C22827"/>
                          </a:solidFill>
                          <a:latin typeface="Asap Condensed Bold"/>
                          <a:ea typeface="Asap Condensed Bold"/>
                          <a:cs typeface="Asap Condensed Bold"/>
                          <a:sym typeface="Asap Condensed Bold"/>
                        </a:rPr>
                        <a:t>0P 8. Formar y desarrollar a las personas </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a:txBody>
                    <a:bodyPr/>
                    <a:lstStyle/>
                    <a:p>
                      <a:pPr algn="ctr">
                        <a:lnSpc>
                          <a:spcPts val="3072"/>
                        </a:lnSpc>
                        <a:defRPr/>
                      </a:pPr>
                      <a:r>
                        <a:rPr lang="en-US" sz="2194">
                          <a:solidFill>
                            <a:srgbClr val="231F20"/>
                          </a:solidFill>
                          <a:latin typeface="Asap Condensed"/>
                          <a:ea typeface="Asap Condensed"/>
                          <a:cs typeface="Asap Condensed"/>
                          <a:sym typeface="Asap Condensed"/>
                        </a:rPr>
                        <a:t>2024</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3072"/>
                        </a:lnSpc>
                        <a:defRPr/>
                      </a:pPr>
                      <a:r>
                        <a:rPr lang="en-US" sz="2194">
                          <a:solidFill>
                            <a:srgbClr val="231F20"/>
                          </a:solidFill>
                          <a:latin typeface="Asap Condensed"/>
                          <a:ea typeface="Asap Condensed"/>
                          <a:cs typeface="Asap Condensed"/>
                          <a:sym typeface="Asap Condensed"/>
                        </a:rPr>
                        <a:t>2025</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3072"/>
                        </a:lnSpc>
                        <a:defRPr/>
                      </a:pPr>
                      <a:r>
                        <a:rPr lang="en-US" sz="2194">
                          <a:solidFill>
                            <a:srgbClr val="231F20"/>
                          </a:solidFill>
                          <a:latin typeface="Asap Condensed"/>
                          <a:ea typeface="Asap Condensed"/>
                          <a:cs typeface="Asap Condensed"/>
                          <a:sym typeface="Asap Condensed"/>
                        </a:rPr>
                        <a:t>2025</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3072"/>
                        </a:lnSpc>
                        <a:defRPr/>
                      </a:pPr>
                      <a:r>
                        <a:rPr lang="en-US" sz="2194">
                          <a:solidFill>
                            <a:srgbClr val="231F20"/>
                          </a:solidFill>
                          <a:latin typeface="Asap Condensed"/>
                          <a:ea typeface="Asap Condensed"/>
                          <a:cs typeface="Asap Condensed"/>
                          <a:sym typeface="Asap Condensed"/>
                        </a:rPr>
                        <a:t>2026</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3072"/>
                        </a:lnSpc>
                        <a:defRPr/>
                      </a:pPr>
                      <a:r>
                        <a:rPr lang="en-US" sz="2194">
                          <a:solidFill>
                            <a:srgbClr val="231F20"/>
                          </a:solidFill>
                          <a:latin typeface="Asap Condensed"/>
                          <a:ea typeface="Asap Condensed"/>
                          <a:cs typeface="Asap Condensed"/>
                          <a:sym typeface="Asap Condensed"/>
                        </a:rPr>
                        <a:t>2026</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3072"/>
                        </a:lnSpc>
                        <a:defRPr/>
                      </a:pPr>
                      <a:r>
                        <a:rPr lang="en-US" sz="2194">
                          <a:solidFill>
                            <a:srgbClr val="231F20"/>
                          </a:solidFill>
                          <a:latin typeface="Asap Condensed"/>
                          <a:ea typeface="Asap Condensed"/>
                          <a:cs typeface="Asap Condensed"/>
                          <a:sym typeface="Asap Condensed"/>
                        </a:rPr>
                        <a:t>2027</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3072"/>
                        </a:lnSpc>
                        <a:defRPr/>
                      </a:pPr>
                      <a:r>
                        <a:rPr lang="en-US" sz="2194">
                          <a:solidFill>
                            <a:srgbClr val="231F20"/>
                          </a:solidFill>
                          <a:latin typeface="Asap Condensed"/>
                          <a:ea typeface="Asap Condensed"/>
                          <a:cs typeface="Asap Condensed"/>
                          <a:sym typeface="Asap Condensed"/>
                        </a:rPr>
                        <a:t>2027</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extLst>
                  <a:ext uri="{0D108BD9-81ED-4DB2-BD59-A6C34878D82A}">
                    <a16:rowId xmlns:a16="http://schemas.microsoft.com/office/drawing/2014/main" val="10000"/>
                  </a:ext>
                </a:extLst>
              </a:tr>
              <a:tr h="486081">
                <a:tc>
                  <a:txBody>
                    <a:bodyPr/>
                    <a:lstStyle/>
                    <a:p>
                      <a:pPr algn="l">
                        <a:lnSpc>
                          <a:spcPts val="2304"/>
                        </a:lnSpc>
                        <a:defRPr/>
                      </a:pPr>
                      <a:r>
                        <a:rPr lang="en-US" sz="1646" b="1">
                          <a:solidFill>
                            <a:srgbClr val="000000"/>
                          </a:solidFill>
                          <a:latin typeface="Arimo Bold"/>
                          <a:ea typeface="Arimo Bold"/>
                          <a:cs typeface="Arimo Bold"/>
                          <a:sym typeface="Arimo Bold"/>
                        </a:rPr>
                        <a:t>8.1. Nueva Intranet Corporativa y Gestor Documental </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r h="486081">
                <a:tc>
                  <a:txBody>
                    <a:bodyPr/>
                    <a:lstStyle/>
                    <a:p>
                      <a:pPr algn="l">
                        <a:lnSpc>
                          <a:spcPts val="2304"/>
                        </a:lnSpc>
                        <a:defRPr/>
                      </a:pPr>
                      <a:r>
                        <a:rPr lang="en-US" sz="1646" b="1">
                          <a:solidFill>
                            <a:srgbClr val="000000"/>
                          </a:solidFill>
                          <a:latin typeface="Arimo Bold"/>
                          <a:ea typeface="Arimo Bold"/>
                          <a:cs typeface="Arimo Bold"/>
                          <a:sym typeface="Arimo Bold"/>
                        </a:rPr>
                        <a:t>8.2. Capacitación digital del empleado. </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r h="486081">
                <a:tc>
                  <a:txBody>
                    <a:bodyPr/>
                    <a:lstStyle/>
                    <a:p>
                      <a:pPr algn="l">
                        <a:lnSpc>
                          <a:spcPts val="2304"/>
                        </a:lnSpc>
                        <a:defRPr/>
                      </a:pPr>
                      <a:r>
                        <a:rPr lang="en-US" sz="1646" b="1">
                          <a:solidFill>
                            <a:srgbClr val="000000"/>
                          </a:solidFill>
                          <a:latin typeface="Arimo Bold"/>
                          <a:ea typeface="Arimo Bold"/>
                          <a:cs typeface="Arimo Bold"/>
                          <a:sym typeface="Arimo Bold"/>
                        </a:rPr>
                        <a:t>8.3. Puesto de trabajo digital (O365) </a:t>
                      </a: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867D74"/>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778"/>
                        </a:lnSpc>
                        <a:defRPr/>
                      </a:pPr>
                      <a:endParaRPr lang="en-US" sz="1100"/>
                    </a:p>
                  </a:txBody>
                  <a:tcPr marL="60973" marR="60973" marT="60973" marB="60973"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3"/>
                  </a:ext>
                </a:extLst>
              </a:tr>
            </a:tbl>
          </a:graphicData>
        </a:graphic>
      </p:graphicFrame>
      <p:sp>
        <p:nvSpPr>
          <p:cNvPr id="6" name="Freeform 6"/>
          <p:cNvSpPr/>
          <p:nvPr/>
        </p:nvSpPr>
        <p:spPr>
          <a:xfrm>
            <a:off x="715614" y="276258"/>
            <a:ext cx="2334238" cy="688600"/>
          </a:xfrm>
          <a:custGeom>
            <a:avLst/>
            <a:gdLst/>
            <a:ahLst/>
            <a:cxnLst/>
            <a:rect l="l" t="t" r="r" b="b"/>
            <a:pathLst>
              <a:path w="2334238" h="688600">
                <a:moveTo>
                  <a:pt x="0" y="0"/>
                </a:moveTo>
                <a:lnTo>
                  <a:pt x="2334238" y="0"/>
                </a:lnTo>
                <a:lnTo>
                  <a:pt x="2334238" y="688600"/>
                </a:lnTo>
                <a:lnTo>
                  <a:pt x="0" y="688600"/>
                </a:lnTo>
                <a:lnTo>
                  <a:pt x="0" y="0"/>
                </a:lnTo>
                <a:close/>
              </a:path>
            </a:pathLst>
          </a:custGeom>
          <a:blipFill>
            <a:blip r:embed="rId2"/>
            <a:stretch>
              <a:fillRect/>
            </a:stretch>
          </a:blipFill>
        </p:spPr>
      </p:sp>
      <p:sp>
        <p:nvSpPr>
          <p:cNvPr id="7" name="Freeform 7"/>
          <p:cNvSpPr/>
          <p:nvPr/>
        </p:nvSpPr>
        <p:spPr>
          <a:xfrm>
            <a:off x="15250941" y="373214"/>
            <a:ext cx="2269744" cy="494688"/>
          </a:xfrm>
          <a:custGeom>
            <a:avLst/>
            <a:gdLst/>
            <a:ahLst/>
            <a:cxnLst/>
            <a:rect l="l" t="t" r="r" b="b"/>
            <a:pathLst>
              <a:path w="2269744" h="494688">
                <a:moveTo>
                  <a:pt x="0" y="0"/>
                </a:moveTo>
                <a:lnTo>
                  <a:pt x="2269744" y="0"/>
                </a:lnTo>
                <a:lnTo>
                  <a:pt x="2269744" y="494688"/>
                </a:lnTo>
                <a:lnTo>
                  <a:pt x="0" y="494688"/>
                </a:lnTo>
                <a:lnTo>
                  <a:pt x="0" y="0"/>
                </a:lnTo>
                <a:close/>
              </a:path>
            </a:pathLst>
          </a:custGeom>
          <a:blipFill>
            <a:blip r:embed="rId3"/>
            <a:stretch>
              <a:fillRect/>
            </a:stretch>
          </a:blipFill>
        </p:spPr>
      </p:sp>
      <p:sp>
        <p:nvSpPr>
          <p:cNvPr id="8" name="Freeform 8"/>
          <p:cNvSpPr/>
          <p:nvPr/>
        </p:nvSpPr>
        <p:spPr>
          <a:xfrm>
            <a:off x="6280499" y="531243"/>
            <a:ext cx="703283" cy="223056"/>
          </a:xfrm>
          <a:custGeom>
            <a:avLst/>
            <a:gdLst/>
            <a:ahLst/>
            <a:cxnLst/>
            <a:rect l="l" t="t" r="r" b="b"/>
            <a:pathLst>
              <a:path w="703283" h="223056">
                <a:moveTo>
                  <a:pt x="0" y="0"/>
                </a:moveTo>
                <a:lnTo>
                  <a:pt x="703283" y="0"/>
                </a:lnTo>
                <a:lnTo>
                  <a:pt x="703283" y="223056"/>
                </a:lnTo>
                <a:lnTo>
                  <a:pt x="0" y="223056"/>
                </a:lnTo>
                <a:lnTo>
                  <a:pt x="0" y="0"/>
                </a:lnTo>
                <a:close/>
              </a:path>
            </a:pathLst>
          </a:custGeom>
          <a:blipFill>
            <a:blip r:embed="rId4"/>
            <a:stretch>
              <a:fillRect/>
            </a:stretch>
          </a:blipFill>
        </p:spPr>
      </p:sp>
      <p:sp>
        <p:nvSpPr>
          <p:cNvPr id="9" name="TextBox 9"/>
          <p:cNvSpPr txBox="1"/>
          <p:nvPr/>
        </p:nvSpPr>
        <p:spPr>
          <a:xfrm>
            <a:off x="7047936" y="422121"/>
            <a:ext cx="5089178" cy="349250"/>
          </a:xfrm>
          <a:prstGeom prst="rect">
            <a:avLst/>
          </a:prstGeom>
        </p:spPr>
        <p:txBody>
          <a:bodyPr lIns="0" tIns="0" rIns="0" bIns="0" rtlCol="0" anchor="t">
            <a:spAutoFit/>
          </a:bodyPr>
          <a:lstStyle/>
          <a:p>
            <a:pPr algn="ctr">
              <a:lnSpc>
                <a:spcPts val="2800"/>
              </a:lnSpc>
              <a:spcBef>
                <a:spcPct val="0"/>
              </a:spcBef>
            </a:pPr>
            <a:r>
              <a:rPr lang="en-US" sz="2000" b="1" u="sng" spc="220">
                <a:solidFill>
                  <a:srgbClr val="C22827"/>
                </a:solidFill>
                <a:latin typeface="Arsenal Bold"/>
                <a:ea typeface="Arsenal Bold"/>
                <a:cs typeface="Arsenal Bold"/>
                <a:sym typeface="Arsenal Bold"/>
              </a:rPr>
              <a:t>P</a:t>
            </a:r>
            <a:r>
              <a:rPr lang="en-US" sz="2000" u="sng" spc="220">
                <a:solidFill>
                  <a:srgbClr val="C22827"/>
                </a:solidFill>
                <a:latin typeface="Arsenal"/>
                <a:ea typeface="Arsenal"/>
                <a:cs typeface="Arsenal"/>
                <a:sym typeface="Arsenal"/>
              </a:rPr>
              <a:t>lan </a:t>
            </a:r>
            <a:r>
              <a:rPr lang="en-US" sz="2000" b="1" u="sng" spc="220">
                <a:solidFill>
                  <a:srgbClr val="C22827"/>
                </a:solidFill>
                <a:latin typeface="Arsenal Bold"/>
                <a:ea typeface="Arsenal Bold"/>
                <a:cs typeface="Arsenal Bold"/>
                <a:sym typeface="Arsenal Bold"/>
              </a:rPr>
              <a:t>E</a:t>
            </a:r>
            <a:r>
              <a:rPr lang="en-US" sz="2000" u="sng" spc="220">
                <a:solidFill>
                  <a:srgbClr val="C22827"/>
                </a:solidFill>
                <a:latin typeface="Arsenal"/>
                <a:ea typeface="Arsenal"/>
                <a:cs typeface="Arsenal"/>
                <a:sym typeface="Arsenal"/>
              </a:rPr>
              <a:t>stratégico INAEM</a:t>
            </a:r>
            <a:r>
              <a:rPr lang="en-US" sz="2000" b="1" u="sng" spc="220">
                <a:solidFill>
                  <a:srgbClr val="C22827"/>
                </a:solidFill>
                <a:latin typeface="Arsenal Bold"/>
                <a:ea typeface="Arsenal Bold"/>
                <a:cs typeface="Arsenal Bold"/>
                <a:sym typeface="Arsenal Bold"/>
              </a:rPr>
              <a:t> 6.0</a:t>
            </a:r>
            <a:r>
              <a:rPr lang="en-US" sz="2000" u="sng" spc="220">
                <a:solidFill>
                  <a:srgbClr val="C22827"/>
                </a:solidFill>
                <a:latin typeface="Arsenal"/>
                <a:ea typeface="Arsenal"/>
                <a:cs typeface="Arsenal"/>
                <a:sym typeface="Arsenal"/>
              </a:rPr>
              <a:t>. </a:t>
            </a:r>
            <a:r>
              <a:rPr lang="en-US" sz="2000" i="1" u="sng" spc="220">
                <a:solidFill>
                  <a:srgbClr val="63686B"/>
                </a:solidFill>
                <a:latin typeface="Arsenal Italics"/>
                <a:ea typeface="Arsenal Italics"/>
                <a:cs typeface="Arsenal Italics"/>
                <a:sym typeface="Arsenal Italics"/>
              </a:rPr>
              <a:t>2024/2027</a:t>
            </a:r>
          </a:p>
        </p:txBody>
      </p:sp>
      <p:sp>
        <p:nvSpPr>
          <p:cNvPr id="10" name="Freeform 10"/>
          <p:cNvSpPr/>
          <p:nvPr/>
        </p:nvSpPr>
        <p:spPr>
          <a:xfrm>
            <a:off x="317574" y="2553310"/>
            <a:ext cx="3836897" cy="2296734"/>
          </a:xfrm>
          <a:custGeom>
            <a:avLst/>
            <a:gdLst/>
            <a:ahLst/>
            <a:cxnLst/>
            <a:rect l="l" t="t" r="r" b="b"/>
            <a:pathLst>
              <a:path w="3836897" h="2296734">
                <a:moveTo>
                  <a:pt x="0" y="0"/>
                </a:moveTo>
                <a:lnTo>
                  <a:pt x="3836896" y="0"/>
                </a:lnTo>
                <a:lnTo>
                  <a:pt x="3836896" y="2296734"/>
                </a:lnTo>
                <a:lnTo>
                  <a:pt x="0" y="229673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625214" y="6452733"/>
            <a:ext cx="3529257" cy="2735014"/>
          </a:xfrm>
          <a:custGeom>
            <a:avLst/>
            <a:gdLst/>
            <a:ahLst/>
            <a:cxnLst/>
            <a:rect l="l" t="t" r="r" b="b"/>
            <a:pathLst>
              <a:path w="3529257" h="2735014">
                <a:moveTo>
                  <a:pt x="0" y="0"/>
                </a:moveTo>
                <a:lnTo>
                  <a:pt x="3529256" y="0"/>
                </a:lnTo>
                <a:lnTo>
                  <a:pt x="3529256" y="2735014"/>
                </a:lnTo>
                <a:lnTo>
                  <a:pt x="0" y="27350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TextBox 12"/>
          <p:cNvSpPr txBox="1"/>
          <p:nvPr/>
        </p:nvSpPr>
        <p:spPr>
          <a:xfrm>
            <a:off x="4817626" y="1707888"/>
            <a:ext cx="11602641" cy="481330"/>
          </a:xfrm>
          <a:prstGeom prst="rect">
            <a:avLst/>
          </a:prstGeom>
        </p:spPr>
        <p:txBody>
          <a:bodyPr lIns="0" tIns="0" rIns="0" bIns="0" rtlCol="0" anchor="t">
            <a:spAutoFit/>
          </a:bodyPr>
          <a:lstStyle/>
          <a:p>
            <a:pPr algn="ctr">
              <a:lnSpc>
                <a:spcPts val="3919"/>
              </a:lnSpc>
              <a:spcBef>
                <a:spcPct val="0"/>
              </a:spcBef>
            </a:pPr>
            <a:r>
              <a:rPr lang="en-US" sz="2799" spc="58">
                <a:solidFill>
                  <a:srgbClr val="C22827"/>
                </a:solidFill>
                <a:latin typeface="Candal"/>
                <a:ea typeface="Candal"/>
                <a:cs typeface="Candal"/>
                <a:sym typeface="Candal"/>
              </a:rPr>
              <a:t>Calendario semestral de ejecución del Plan Estratégico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324942" y="2480194"/>
          <a:ext cx="12843550" cy="3348656"/>
        </p:xfrm>
        <a:graphic>
          <a:graphicData uri="http://schemas.openxmlformats.org/drawingml/2006/table">
            <a:tbl>
              <a:tblPr/>
              <a:tblGrid>
                <a:gridCol w="8067087">
                  <a:extLst>
                    <a:ext uri="{9D8B030D-6E8A-4147-A177-3AD203B41FA5}">
                      <a16:colId xmlns:a16="http://schemas.microsoft.com/office/drawing/2014/main" val="20000"/>
                    </a:ext>
                  </a:extLst>
                </a:gridCol>
                <a:gridCol w="760314">
                  <a:extLst>
                    <a:ext uri="{9D8B030D-6E8A-4147-A177-3AD203B41FA5}">
                      <a16:colId xmlns:a16="http://schemas.microsoft.com/office/drawing/2014/main" val="20001"/>
                    </a:ext>
                  </a:extLst>
                </a:gridCol>
                <a:gridCol w="639040">
                  <a:extLst>
                    <a:ext uri="{9D8B030D-6E8A-4147-A177-3AD203B41FA5}">
                      <a16:colId xmlns:a16="http://schemas.microsoft.com/office/drawing/2014/main" val="20002"/>
                    </a:ext>
                  </a:extLst>
                </a:gridCol>
                <a:gridCol w="669358">
                  <a:extLst>
                    <a:ext uri="{9D8B030D-6E8A-4147-A177-3AD203B41FA5}">
                      <a16:colId xmlns:a16="http://schemas.microsoft.com/office/drawing/2014/main" val="20003"/>
                    </a:ext>
                  </a:extLst>
                </a:gridCol>
                <a:gridCol w="608721">
                  <a:extLst>
                    <a:ext uri="{9D8B030D-6E8A-4147-A177-3AD203B41FA5}">
                      <a16:colId xmlns:a16="http://schemas.microsoft.com/office/drawing/2014/main" val="20004"/>
                    </a:ext>
                  </a:extLst>
                </a:gridCol>
                <a:gridCol w="654199">
                  <a:extLst>
                    <a:ext uri="{9D8B030D-6E8A-4147-A177-3AD203B41FA5}">
                      <a16:colId xmlns:a16="http://schemas.microsoft.com/office/drawing/2014/main" val="20005"/>
                    </a:ext>
                  </a:extLst>
                </a:gridCol>
                <a:gridCol w="745155">
                  <a:extLst>
                    <a:ext uri="{9D8B030D-6E8A-4147-A177-3AD203B41FA5}">
                      <a16:colId xmlns:a16="http://schemas.microsoft.com/office/drawing/2014/main" val="20006"/>
                    </a:ext>
                  </a:extLst>
                </a:gridCol>
                <a:gridCol w="699677">
                  <a:extLst>
                    <a:ext uri="{9D8B030D-6E8A-4147-A177-3AD203B41FA5}">
                      <a16:colId xmlns:a16="http://schemas.microsoft.com/office/drawing/2014/main" val="20007"/>
                    </a:ext>
                  </a:extLst>
                </a:gridCol>
              </a:tblGrid>
              <a:tr h="675864">
                <a:tc>
                  <a:txBody>
                    <a:bodyPr/>
                    <a:lstStyle/>
                    <a:p>
                      <a:pPr algn="l">
                        <a:lnSpc>
                          <a:spcPts val="3705"/>
                        </a:lnSpc>
                        <a:defRPr/>
                      </a:pPr>
                      <a:r>
                        <a:rPr lang="en-US" sz="2646" b="1">
                          <a:solidFill>
                            <a:srgbClr val="C22827"/>
                          </a:solidFill>
                          <a:latin typeface="Asap Condensed Bold"/>
                          <a:ea typeface="Asap Condensed Bold"/>
                          <a:cs typeface="Asap Condensed Bold"/>
                          <a:sym typeface="Asap Condensed Bold"/>
                        </a:rPr>
                        <a:t>0P 9. Implementar aplicaciones y nuevas tecnologías</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a:txBody>
                    <a:bodyPr/>
                    <a:lstStyle/>
                    <a:p>
                      <a:pPr algn="ctr">
                        <a:lnSpc>
                          <a:spcPts val="3293"/>
                        </a:lnSpc>
                        <a:defRPr/>
                      </a:pPr>
                      <a:r>
                        <a:rPr lang="en-US" sz="2352">
                          <a:solidFill>
                            <a:srgbClr val="231F20"/>
                          </a:solidFill>
                          <a:latin typeface="Asap Condensed"/>
                          <a:ea typeface="Asap Condensed"/>
                          <a:cs typeface="Asap Condensed"/>
                          <a:sym typeface="Asap Condensed"/>
                        </a:rPr>
                        <a:t>2024</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3293"/>
                        </a:lnSpc>
                        <a:defRPr/>
                      </a:pPr>
                      <a:r>
                        <a:rPr lang="en-US" sz="2352">
                          <a:solidFill>
                            <a:srgbClr val="231F20"/>
                          </a:solidFill>
                          <a:latin typeface="Asap Condensed"/>
                          <a:ea typeface="Asap Condensed"/>
                          <a:cs typeface="Asap Condensed"/>
                          <a:sym typeface="Asap Condensed"/>
                        </a:rPr>
                        <a:t>2025</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3293"/>
                        </a:lnSpc>
                        <a:defRPr/>
                      </a:pPr>
                      <a:r>
                        <a:rPr lang="en-US" sz="2352">
                          <a:solidFill>
                            <a:srgbClr val="231F20"/>
                          </a:solidFill>
                          <a:latin typeface="Asap Condensed"/>
                          <a:ea typeface="Asap Condensed"/>
                          <a:cs typeface="Asap Condensed"/>
                          <a:sym typeface="Asap Condensed"/>
                        </a:rPr>
                        <a:t>2025</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3293"/>
                        </a:lnSpc>
                        <a:defRPr/>
                      </a:pPr>
                      <a:r>
                        <a:rPr lang="en-US" sz="2352">
                          <a:solidFill>
                            <a:srgbClr val="231F20"/>
                          </a:solidFill>
                          <a:latin typeface="Asap Condensed"/>
                          <a:ea typeface="Asap Condensed"/>
                          <a:cs typeface="Asap Condensed"/>
                          <a:sym typeface="Asap Condensed"/>
                        </a:rPr>
                        <a:t>2026</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3293"/>
                        </a:lnSpc>
                        <a:defRPr/>
                      </a:pPr>
                      <a:r>
                        <a:rPr lang="en-US" sz="2352">
                          <a:solidFill>
                            <a:srgbClr val="231F20"/>
                          </a:solidFill>
                          <a:latin typeface="Asap Condensed"/>
                          <a:ea typeface="Asap Condensed"/>
                          <a:cs typeface="Asap Condensed"/>
                          <a:sym typeface="Asap Condensed"/>
                        </a:rPr>
                        <a:t>2026</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3293"/>
                        </a:lnSpc>
                        <a:defRPr/>
                      </a:pPr>
                      <a:r>
                        <a:rPr lang="en-US" sz="2352">
                          <a:solidFill>
                            <a:srgbClr val="231F20"/>
                          </a:solidFill>
                          <a:latin typeface="Asap Condensed"/>
                          <a:ea typeface="Asap Condensed"/>
                          <a:cs typeface="Asap Condensed"/>
                          <a:sym typeface="Asap Condensed"/>
                        </a:rPr>
                        <a:t>2027</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3293"/>
                        </a:lnSpc>
                        <a:defRPr/>
                      </a:pPr>
                      <a:r>
                        <a:rPr lang="en-US" sz="2352">
                          <a:solidFill>
                            <a:srgbClr val="231F20"/>
                          </a:solidFill>
                          <a:latin typeface="Asap Condensed"/>
                          <a:ea typeface="Asap Condensed"/>
                          <a:cs typeface="Asap Condensed"/>
                          <a:sym typeface="Asap Condensed"/>
                        </a:rPr>
                        <a:t>2027</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extLst>
                  <a:ext uri="{0D108BD9-81ED-4DB2-BD59-A6C34878D82A}">
                    <a16:rowId xmlns:a16="http://schemas.microsoft.com/office/drawing/2014/main" val="10000"/>
                  </a:ext>
                </a:extLst>
              </a:tr>
              <a:tr h="586090">
                <a:tc>
                  <a:txBody>
                    <a:bodyPr/>
                    <a:lstStyle/>
                    <a:p>
                      <a:pPr algn="l">
                        <a:lnSpc>
                          <a:spcPts val="2470"/>
                        </a:lnSpc>
                        <a:defRPr/>
                      </a:pPr>
                      <a:r>
                        <a:rPr lang="en-US" sz="1764" b="1">
                          <a:solidFill>
                            <a:srgbClr val="000000"/>
                          </a:solidFill>
                          <a:latin typeface="Arimo Bold"/>
                          <a:ea typeface="Arimo Bold"/>
                          <a:cs typeface="Arimo Bold"/>
                          <a:sym typeface="Arimo Bold"/>
                        </a:rPr>
                        <a:t>9.1. Evolutivos de PREM </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r h="524068">
                <a:tc>
                  <a:txBody>
                    <a:bodyPr/>
                    <a:lstStyle/>
                    <a:p>
                      <a:pPr algn="l">
                        <a:lnSpc>
                          <a:spcPts val="2470"/>
                        </a:lnSpc>
                        <a:defRPr/>
                      </a:pPr>
                      <a:r>
                        <a:rPr lang="en-US" sz="1764" b="1">
                          <a:solidFill>
                            <a:srgbClr val="000000"/>
                          </a:solidFill>
                          <a:latin typeface="Arimo Bold"/>
                          <a:ea typeface="Arimo Bold"/>
                          <a:cs typeface="Arimo Bold"/>
                          <a:sym typeface="Arimo Bold"/>
                        </a:rPr>
                        <a:t>9.2. Evolutivos de CEE</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r h="524068">
                <a:tc>
                  <a:txBody>
                    <a:bodyPr/>
                    <a:lstStyle/>
                    <a:p>
                      <a:pPr algn="l">
                        <a:lnSpc>
                          <a:spcPts val="2470"/>
                        </a:lnSpc>
                        <a:defRPr/>
                      </a:pPr>
                      <a:r>
                        <a:rPr lang="en-US" sz="1764" b="1">
                          <a:solidFill>
                            <a:srgbClr val="000000"/>
                          </a:solidFill>
                          <a:latin typeface="Arimo Bold"/>
                          <a:ea typeface="Arimo Bold"/>
                          <a:cs typeface="Arimo Bold"/>
                          <a:sym typeface="Arimo Bold"/>
                        </a:rPr>
                        <a:t>9.3. FOR, Nueva aplicación de Formación </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3"/>
                  </a:ext>
                </a:extLst>
              </a:tr>
              <a:tr h="524068">
                <a:tc>
                  <a:txBody>
                    <a:bodyPr/>
                    <a:lstStyle/>
                    <a:p>
                      <a:pPr algn="l">
                        <a:lnSpc>
                          <a:spcPts val="2470"/>
                        </a:lnSpc>
                        <a:defRPr/>
                      </a:pPr>
                      <a:r>
                        <a:rPr lang="en-US" sz="1764" b="1">
                          <a:solidFill>
                            <a:srgbClr val="000000"/>
                          </a:solidFill>
                          <a:latin typeface="Arimo Bold"/>
                          <a:ea typeface="Arimo Bold"/>
                          <a:cs typeface="Arimo Bold"/>
                          <a:sym typeface="Arimo Bold"/>
                        </a:rPr>
                        <a:t>9.4. INTOR, Nueva aplicación de Orientación </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4"/>
                  </a:ext>
                </a:extLst>
              </a:tr>
              <a:tr h="514497">
                <a:tc>
                  <a:txBody>
                    <a:bodyPr/>
                    <a:lstStyle/>
                    <a:p>
                      <a:pPr algn="l">
                        <a:lnSpc>
                          <a:spcPts val="2470"/>
                        </a:lnSpc>
                        <a:defRPr/>
                      </a:pPr>
                      <a:r>
                        <a:rPr lang="en-US" sz="1764" b="1">
                          <a:solidFill>
                            <a:srgbClr val="000000"/>
                          </a:solidFill>
                          <a:latin typeface="Arimo Bold"/>
                          <a:ea typeface="Arimo Bold"/>
                          <a:cs typeface="Arimo Bold"/>
                          <a:sym typeface="Arimo Bold"/>
                        </a:rPr>
                        <a:t>9.5. Evolutivos de herramientas Big Data/IA </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5"/>
                  </a:ext>
                </a:extLst>
              </a:tr>
            </a:tbl>
          </a:graphicData>
        </a:graphic>
      </p:graphicFrame>
      <p:graphicFrame>
        <p:nvGraphicFramePr>
          <p:cNvPr id="3" name="Table 3"/>
          <p:cNvGraphicFramePr>
            <a:graphicFrameLocks noGrp="1"/>
          </p:cNvGraphicFramePr>
          <p:nvPr/>
        </p:nvGraphicFramePr>
        <p:xfrm>
          <a:off x="4324942" y="6178903"/>
          <a:ext cx="12843550" cy="2825503"/>
        </p:xfrm>
        <a:graphic>
          <a:graphicData uri="http://schemas.openxmlformats.org/drawingml/2006/table">
            <a:tbl>
              <a:tblPr/>
              <a:tblGrid>
                <a:gridCol w="8067087">
                  <a:extLst>
                    <a:ext uri="{9D8B030D-6E8A-4147-A177-3AD203B41FA5}">
                      <a16:colId xmlns:a16="http://schemas.microsoft.com/office/drawing/2014/main" val="20000"/>
                    </a:ext>
                  </a:extLst>
                </a:gridCol>
                <a:gridCol w="760314">
                  <a:extLst>
                    <a:ext uri="{9D8B030D-6E8A-4147-A177-3AD203B41FA5}">
                      <a16:colId xmlns:a16="http://schemas.microsoft.com/office/drawing/2014/main" val="20001"/>
                    </a:ext>
                  </a:extLst>
                </a:gridCol>
                <a:gridCol w="639040">
                  <a:extLst>
                    <a:ext uri="{9D8B030D-6E8A-4147-A177-3AD203B41FA5}">
                      <a16:colId xmlns:a16="http://schemas.microsoft.com/office/drawing/2014/main" val="20002"/>
                    </a:ext>
                  </a:extLst>
                </a:gridCol>
                <a:gridCol w="669358">
                  <a:extLst>
                    <a:ext uri="{9D8B030D-6E8A-4147-A177-3AD203B41FA5}">
                      <a16:colId xmlns:a16="http://schemas.microsoft.com/office/drawing/2014/main" val="20003"/>
                    </a:ext>
                  </a:extLst>
                </a:gridCol>
                <a:gridCol w="608721">
                  <a:extLst>
                    <a:ext uri="{9D8B030D-6E8A-4147-A177-3AD203B41FA5}">
                      <a16:colId xmlns:a16="http://schemas.microsoft.com/office/drawing/2014/main" val="20004"/>
                    </a:ext>
                  </a:extLst>
                </a:gridCol>
                <a:gridCol w="654199">
                  <a:extLst>
                    <a:ext uri="{9D8B030D-6E8A-4147-A177-3AD203B41FA5}">
                      <a16:colId xmlns:a16="http://schemas.microsoft.com/office/drawing/2014/main" val="20005"/>
                    </a:ext>
                  </a:extLst>
                </a:gridCol>
                <a:gridCol w="745155">
                  <a:extLst>
                    <a:ext uri="{9D8B030D-6E8A-4147-A177-3AD203B41FA5}">
                      <a16:colId xmlns:a16="http://schemas.microsoft.com/office/drawing/2014/main" val="20006"/>
                    </a:ext>
                  </a:extLst>
                </a:gridCol>
                <a:gridCol w="699677">
                  <a:extLst>
                    <a:ext uri="{9D8B030D-6E8A-4147-A177-3AD203B41FA5}">
                      <a16:colId xmlns:a16="http://schemas.microsoft.com/office/drawing/2014/main" val="20007"/>
                    </a:ext>
                  </a:extLst>
                </a:gridCol>
              </a:tblGrid>
              <a:tr h="673799">
                <a:tc>
                  <a:txBody>
                    <a:bodyPr/>
                    <a:lstStyle/>
                    <a:p>
                      <a:pPr algn="l">
                        <a:lnSpc>
                          <a:spcPts val="3705"/>
                        </a:lnSpc>
                        <a:defRPr/>
                      </a:pPr>
                      <a:r>
                        <a:rPr lang="en-US" sz="2646" b="1">
                          <a:solidFill>
                            <a:srgbClr val="C22827"/>
                          </a:solidFill>
                          <a:latin typeface="Asap Condensed Bold"/>
                          <a:ea typeface="Asap Condensed Bold"/>
                          <a:cs typeface="Asap Condensed Bold"/>
                          <a:sym typeface="Asap Condensed Bold"/>
                        </a:rPr>
                        <a:t>0P 10. Aprovechar los datos y el conocimiento </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a:txBody>
                    <a:bodyPr/>
                    <a:lstStyle/>
                    <a:p>
                      <a:pPr algn="ctr">
                        <a:lnSpc>
                          <a:spcPts val="3293"/>
                        </a:lnSpc>
                        <a:defRPr/>
                      </a:pPr>
                      <a:r>
                        <a:rPr lang="en-US" sz="2352">
                          <a:solidFill>
                            <a:srgbClr val="231F20"/>
                          </a:solidFill>
                          <a:latin typeface="Asap Condensed"/>
                          <a:ea typeface="Asap Condensed"/>
                          <a:cs typeface="Asap Condensed"/>
                          <a:sym typeface="Asap Condensed"/>
                        </a:rPr>
                        <a:t>2024</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3293"/>
                        </a:lnSpc>
                        <a:defRPr/>
                      </a:pPr>
                      <a:r>
                        <a:rPr lang="en-US" sz="2352">
                          <a:solidFill>
                            <a:srgbClr val="231F20"/>
                          </a:solidFill>
                          <a:latin typeface="Asap Condensed"/>
                          <a:ea typeface="Asap Condensed"/>
                          <a:cs typeface="Asap Condensed"/>
                          <a:sym typeface="Asap Condensed"/>
                        </a:rPr>
                        <a:t>2025</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3293"/>
                        </a:lnSpc>
                        <a:defRPr/>
                      </a:pPr>
                      <a:r>
                        <a:rPr lang="en-US" sz="2352">
                          <a:solidFill>
                            <a:srgbClr val="231F20"/>
                          </a:solidFill>
                          <a:latin typeface="Asap Condensed"/>
                          <a:ea typeface="Asap Condensed"/>
                          <a:cs typeface="Asap Condensed"/>
                          <a:sym typeface="Asap Condensed"/>
                        </a:rPr>
                        <a:t>2025</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3293"/>
                        </a:lnSpc>
                        <a:defRPr/>
                      </a:pPr>
                      <a:r>
                        <a:rPr lang="en-US" sz="2352">
                          <a:solidFill>
                            <a:srgbClr val="231F20"/>
                          </a:solidFill>
                          <a:latin typeface="Asap Condensed"/>
                          <a:ea typeface="Asap Condensed"/>
                          <a:cs typeface="Asap Condensed"/>
                          <a:sym typeface="Asap Condensed"/>
                        </a:rPr>
                        <a:t>2026</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3293"/>
                        </a:lnSpc>
                        <a:defRPr/>
                      </a:pPr>
                      <a:r>
                        <a:rPr lang="en-US" sz="2352">
                          <a:solidFill>
                            <a:srgbClr val="231F20"/>
                          </a:solidFill>
                          <a:latin typeface="Asap Condensed"/>
                          <a:ea typeface="Asap Condensed"/>
                          <a:cs typeface="Asap Condensed"/>
                          <a:sym typeface="Asap Condensed"/>
                        </a:rPr>
                        <a:t>2026</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gridSpan="2">
                  <a:txBody>
                    <a:bodyPr/>
                    <a:lstStyle/>
                    <a:p>
                      <a:pPr algn="ctr">
                        <a:lnSpc>
                          <a:spcPts val="3293"/>
                        </a:lnSpc>
                        <a:defRPr/>
                      </a:pPr>
                      <a:r>
                        <a:rPr lang="en-US" sz="2352">
                          <a:solidFill>
                            <a:srgbClr val="231F20"/>
                          </a:solidFill>
                          <a:latin typeface="Asap Condensed"/>
                          <a:ea typeface="Asap Condensed"/>
                          <a:cs typeface="Asap Condensed"/>
                          <a:sym typeface="Asap Condensed"/>
                        </a:rPr>
                        <a:t>2027</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tc hMerge="1">
                  <a:txBody>
                    <a:bodyPr/>
                    <a:lstStyle/>
                    <a:p>
                      <a:pPr algn="ctr">
                        <a:lnSpc>
                          <a:spcPts val="3293"/>
                        </a:lnSpc>
                        <a:defRPr/>
                      </a:pPr>
                      <a:r>
                        <a:rPr lang="en-US" sz="2352">
                          <a:solidFill>
                            <a:srgbClr val="231F20"/>
                          </a:solidFill>
                          <a:latin typeface="Asap Condensed"/>
                          <a:ea typeface="Asap Condensed"/>
                          <a:cs typeface="Asap Condensed"/>
                          <a:sym typeface="Asap Condensed"/>
                        </a:rPr>
                        <a:t>2027</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1C8C8"/>
                    </a:solidFill>
                  </a:tcPr>
                </a:tc>
                <a:extLst>
                  <a:ext uri="{0D108BD9-81ED-4DB2-BD59-A6C34878D82A}">
                    <a16:rowId xmlns:a16="http://schemas.microsoft.com/office/drawing/2014/main" val="10000"/>
                  </a:ext>
                </a:extLst>
              </a:tr>
              <a:tr h="584300">
                <a:tc>
                  <a:txBody>
                    <a:bodyPr/>
                    <a:lstStyle/>
                    <a:p>
                      <a:pPr algn="l">
                        <a:lnSpc>
                          <a:spcPts val="2470"/>
                        </a:lnSpc>
                        <a:defRPr/>
                      </a:pPr>
                      <a:r>
                        <a:rPr lang="en-US" sz="1764" b="1">
                          <a:solidFill>
                            <a:srgbClr val="000000"/>
                          </a:solidFill>
                          <a:latin typeface="Arimo Bold"/>
                          <a:ea typeface="Arimo Bold"/>
                          <a:cs typeface="Arimo Bold"/>
                          <a:sym typeface="Arimo Bold"/>
                        </a:rPr>
                        <a:t>10.1. Analítica de datos (BI) </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r h="522468">
                <a:tc>
                  <a:txBody>
                    <a:bodyPr/>
                    <a:lstStyle/>
                    <a:p>
                      <a:pPr algn="l">
                        <a:lnSpc>
                          <a:spcPts val="2470"/>
                        </a:lnSpc>
                        <a:defRPr/>
                      </a:pPr>
                      <a:r>
                        <a:rPr lang="en-US" sz="1764" b="1">
                          <a:solidFill>
                            <a:srgbClr val="000000"/>
                          </a:solidFill>
                          <a:latin typeface="Arimo Bold"/>
                          <a:ea typeface="Arimo Bold"/>
                          <a:cs typeface="Arimo Bold"/>
                          <a:sym typeface="Arimo Bold"/>
                        </a:rPr>
                        <a:t>10.2. Liderazgo de la Transformación Digital </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r h="522468">
                <a:tc>
                  <a:txBody>
                    <a:bodyPr/>
                    <a:lstStyle/>
                    <a:p>
                      <a:pPr algn="l">
                        <a:lnSpc>
                          <a:spcPts val="2470"/>
                        </a:lnSpc>
                        <a:defRPr/>
                      </a:pPr>
                      <a:r>
                        <a:rPr lang="en-US" sz="1764" b="1">
                          <a:solidFill>
                            <a:srgbClr val="000000"/>
                          </a:solidFill>
                          <a:latin typeface="Arimo Bold"/>
                          <a:ea typeface="Arimo Bold"/>
                          <a:cs typeface="Arimo Bold"/>
                          <a:sym typeface="Arimo Bold"/>
                        </a:rPr>
                        <a:t>10.3. Modelo de Gobernanza TIC </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3"/>
                  </a:ext>
                </a:extLst>
              </a:tr>
              <a:tr h="522468">
                <a:tc>
                  <a:txBody>
                    <a:bodyPr/>
                    <a:lstStyle/>
                    <a:p>
                      <a:pPr algn="l">
                        <a:lnSpc>
                          <a:spcPts val="2470"/>
                        </a:lnSpc>
                        <a:defRPr/>
                      </a:pPr>
                      <a:r>
                        <a:rPr lang="en-US" sz="1764" b="1">
                          <a:solidFill>
                            <a:srgbClr val="000000"/>
                          </a:solidFill>
                          <a:latin typeface="Arimo Bold"/>
                          <a:ea typeface="Arimo Bold"/>
                          <a:cs typeface="Arimo Bold"/>
                          <a:sym typeface="Arimo Bold"/>
                        </a:rPr>
                        <a:t>10.4. Gobernanza del dato </a:t>
                      </a: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684F"/>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tc>
                  <a:txBody>
                    <a:bodyPr/>
                    <a:lstStyle/>
                    <a:p>
                      <a:pPr algn="ctr">
                        <a:lnSpc>
                          <a:spcPts val="1906"/>
                        </a:lnSpc>
                        <a:defRPr/>
                      </a:pPr>
                      <a:endParaRPr lang="en-US" sz="1100"/>
                    </a:p>
                  </a:txBody>
                  <a:tcPr marL="65357" marR="65357" marT="65357" marB="65357"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2F2F2"/>
                    </a:solidFill>
                  </a:tcPr>
                </a:tc>
                <a:extLst>
                  <a:ext uri="{0D108BD9-81ED-4DB2-BD59-A6C34878D82A}">
                    <a16:rowId xmlns:a16="http://schemas.microsoft.com/office/drawing/2014/main" val="10004"/>
                  </a:ext>
                </a:extLst>
              </a:tr>
            </a:tbl>
          </a:graphicData>
        </a:graphic>
      </p:graphicFrame>
      <p:sp>
        <p:nvSpPr>
          <p:cNvPr id="4" name="Freeform 4"/>
          <p:cNvSpPr/>
          <p:nvPr/>
        </p:nvSpPr>
        <p:spPr>
          <a:xfrm>
            <a:off x="725139" y="276258"/>
            <a:ext cx="2334238" cy="688600"/>
          </a:xfrm>
          <a:custGeom>
            <a:avLst/>
            <a:gdLst/>
            <a:ahLst/>
            <a:cxnLst/>
            <a:rect l="l" t="t" r="r" b="b"/>
            <a:pathLst>
              <a:path w="2334238" h="688600">
                <a:moveTo>
                  <a:pt x="0" y="0"/>
                </a:moveTo>
                <a:lnTo>
                  <a:pt x="2334238" y="0"/>
                </a:lnTo>
                <a:lnTo>
                  <a:pt x="2334238" y="688600"/>
                </a:lnTo>
                <a:lnTo>
                  <a:pt x="0" y="688600"/>
                </a:lnTo>
                <a:lnTo>
                  <a:pt x="0" y="0"/>
                </a:lnTo>
                <a:close/>
              </a:path>
            </a:pathLst>
          </a:custGeom>
          <a:blipFill>
            <a:blip r:embed="rId2"/>
            <a:stretch>
              <a:fillRect/>
            </a:stretch>
          </a:blipFill>
        </p:spPr>
      </p:sp>
      <p:sp>
        <p:nvSpPr>
          <p:cNvPr id="5" name="Freeform 5"/>
          <p:cNvSpPr/>
          <p:nvPr/>
        </p:nvSpPr>
        <p:spPr>
          <a:xfrm>
            <a:off x="15260466" y="373214"/>
            <a:ext cx="2269744" cy="494688"/>
          </a:xfrm>
          <a:custGeom>
            <a:avLst/>
            <a:gdLst/>
            <a:ahLst/>
            <a:cxnLst/>
            <a:rect l="l" t="t" r="r" b="b"/>
            <a:pathLst>
              <a:path w="2269744" h="494688">
                <a:moveTo>
                  <a:pt x="0" y="0"/>
                </a:moveTo>
                <a:lnTo>
                  <a:pt x="2269744" y="0"/>
                </a:lnTo>
                <a:lnTo>
                  <a:pt x="2269744" y="494688"/>
                </a:lnTo>
                <a:lnTo>
                  <a:pt x="0" y="494688"/>
                </a:lnTo>
                <a:lnTo>
                  <a:pt x="0" y="0"/>
                </a:lnTo>
                <a:close/>
              </a:path>
            </a:pathLst>
          </a:custGeom>
          <a:blipFill>
            <a:blip r:embed="rId3"/>
            <a:stretch>
              <a:fillRect/>
            </a:stretch>
          </a:blipFill>
        </p:spPr>
      </p:sp>
      <p:sp>
        <p:nvSpPr>
          <p:cNvPr id="6" name="Freeform 6"/>
          <p:cNvSpPr/>
          <p:nvPr/>
        </p:nvSpPr>
        <p:spPr>
          <a:xfrm>
            <a:off x="6290024" y="531243"/>
            <a:ext cx="703283" cy="223056"/>
          </a:xfrm>
          <a:custGeom>
            <a:avLst/>
            <a:gdLst/>
            <a:ahLst/>
            <a:cxnLst/>
            <a:rect l="l" t="t" r="r" b="b"/>
            <a:pathLst>
              <a:path w="703283" h="223056">
                <a:moveTo>
                  <a:pt x="0" y="0"/>
                </a:moveTo>
                <a:lnTo>
                  <a:pt x="703283" y="0"/>
                </a:lnTo>
                <a:lnTo>
                  <a:pt x="703283" y="223056"/>
                </a:lnTo>
                <a:lnTo>
                  <a:pt x="0" y="223056"/>
                </a:lnTo>
                <a:lnTo>
                  <a:pt x="0" y="0"/>
                </a:lnTo>
                <a:close/>
              </a:path>
            </a:pathLst>
          </a:custGeom>
          <a:blipFill>
            <a:blip r:embed="rId4"/>
            <a:stretch>
              <a:fillRect/>
            </a:stretch>
          </a:blipFill>
        </p:spPr>
      </p:sp>
      <p:sp>
        <p:nvSpPr>
          <p:cNvPr id="7" name="TextBox 7"/>
          <p:cNvSpPr txBox="1"/>
          <p:nvPr/>
        </p:nvSpPr>
        <p:spPr>
          <a:xfrm>
            <a:off x="7057461" y="422121"/>
            <a:ext cx="5089178" cy="349250"/>
          </a:xfrm>
          <a:prstGeom prst="rect">
            <a:avLst/>
          </a:prstGeom>
        </p:spPr>
        <p:txBody>
          <a:bodyPr lIns="0" tIns="0" rIns="0" bIns="0" rtlCol="0" anchor="t">
            <a:spAutoFit/>
          </a:bodyPr>
          <a:lstStyle/>
          <a:p>
            <a:pPr algn="ctr">
              <a:lnSpc>
                <a:spcPts val="2800"/>
              </a:lnSpc>
              <a:spcBef>
                <a:spcPct val="0"/>
              </a:spcBef>
            </a:pPr>
            <a:r>
              <a:rPr lang="en-US" sz="2000" b="1" u="sng" spc="220">
                <a:solidFill>
                  <a:srgbClr val="C22827"/>
                </a:solidFill>
                <a:latin typeface="Arsenal Bold"/>
                <a:ea typeface="Arsenal Bold"/>
                <a:cs typeface="Arsenal Bold"/>
                <a:sym typeface="Arsenal Bold"/>
              </a:rPr>
              <a:t>P</a:t>
            </a:r>
            <a:r>
              <a:rPr lang="en-US" sz="2000" u="sng" spc="220">
                <a:solidFill>
                  <a:srgbClr val="C22827"/>
                </a:solidFill>
                <a:latin typeface="Arsenal"/>
                <a:ea typeface="Arsenal"/>
                <a:cs typeface="Arsenal"/>
                <a:sym typeface="Arsenal"/>
              </a:rPr>
              <a:t>lan </a:t>
            </a:r>
            <a:r>
              <a:rPr lang="en-US" sz="2000" b="1" u="sng" spc="220">
                <a:solidFill>
                  <a:srgbClr val="C22827"/>
                </a:solidFill>
                <a:latin typeface="Arsenal Bold"/>
                <a:ea typeface="Arsenal Bold"/>
                <a:cs typeface="Arsenal Bold"/>
                <a:sym typeface="Arsenal Bold"/>
              </a:rPr>
              <a:t>E</a:t>
            </a:r>
            <a:r>
              <a:rPr lang="en-US" sz="2000" u="sng" spc="220">
                <a:solidFill>
                  <a:srgbClr val="C22827"/>
                </a:solidFill>
                <a:latin typeface="Arsenal"/>
                <a:ea typeface="Arsenal"/>
                <a:cs typeface="Arsenal"/>
                <a:sym typeface="Arsenal"/>
              </a:rPr>
              <a:t>stratégico INAEM</a:t>
            </a:r>
            <a:r>
              <a:rPr lang="en-US" sz="2000" b="1" u="sng" spc="220">
                <a:solidFill>
                  <a:srgbClr val="C22827"/>
                </a:solidFill>
                <a:latin typeface="Arsenal Bold"/>
                <a:ea typeface="Arsenal Bold"/>
                <a:cs typeface="Arsenal Bold"/>
                <a:sym typeface="Arsenal Bold"/>
              </a:rPr>
              <a:t> 6.0</a:t>
            </a:r>
            <a:r>
              <a:rPr lang="en-US" sz="2000" u="sng" spc="220">
                <a:solidFill>
                  <a:srgbClr val="C22827"/>
                </a:solidFill>
                <a:latin typeface="Arsenal"/>
                <a:ea typeface="Arsenal"/>
                <a:cs typeface="Arsenal"/>
                <a:sym typeface="Arsenal"/>
              </a:rPr>
              <a:t>. </a:t>
            </a:r>
            <a:r>
              <a:rPr lang="en-US" sz="2000" i="1" u="sng" spc="220">
                <a:solidFill>
                  <a:srgbClr val="63686B"/>
                </a:solidFill>
                <a:latin typeface="Arsenal Italics"/>
                <a:ea typeface="Arsenal Italics"/>
                <a:cs typeface="Arsenal Italics"/>
                <a:sym typeface="Arsenal Italics"/>
              </a:rPr>
              <a:t>2024/2027</a:t>
            </a:r>
          </a:p>
        </p:txBody>
      </p:sp>
      <p:sp>
        <p:nvSpPr>
          <p:cNvPr id="8" name="Freeform 8"/>
          <p:cNvSpPr/>
          <p:nvPr/>
        </p:nvSpPr>
        <p:spPr>
          <a:xfrm>
            <a:off x="280783" y="2480194"/>
            <a:ext cx="3753256" cy="2581938"/>
          </a:xfrm>
          <a:custGeom>
            <a:avLst/>
            <a:gdLst/>
            <a:ahLst/>
            <a:cxnLst/>
            <a:rect l="l" t="t" r="r" b="b"/>
            <a:pathLst>
              <a:path w="3753256" h="2581938">
                <a:moveTo>
                  <a:pt x="0" y="0"/>
                </a:moveTo>
                <a:lnTo>
                  <a:pt x="3753256" y="0"/>
                </a:lnTo>
                <a:lnTo>
                  <a:pt x="3753256" y="2581938"/>
                </a:lnTo>
                <a:lnTo>
                  <a:pt x="0" y="25819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1028700" y="5371947"/>
            <a:ext cx="2668206" cy="3632458"/>
          </a:xfrm>
          <a:custGeom>
            <a:avLst/>
            <a:gdLst/>
            <a:ahLst/>
            <a:cxnLst/>
            <a:rect l="l" t="t" r="r" b="b"/>
            <a:pathLst>
              <a:path w="2668206" h="3632458">
                <a:moveTo>
                  <a:pt x="0" y="0"/>
                </a:moveTo>
                <a:lnTo>
                  <a:pt x="2668206" y="0"/>
                </a:lnTo>
                <a:lnTo>
                  <a:pt x="2668206" y="3632458"/>
                </a:lnTo>
                <a:lnTo>
                  <a:pt x="0" y="363245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TextBox 10"/>
          <p:cNvSpPr txBox="1"/>
          <p:nvPr/>
        </p:nvSpPr>
        <p:spPr>
          <a:xfrm>
            <a:off x="4324942" y="1655964"/>
            <a:ext cx="11602641" cy="481330"/>
          </a:xfrm>
          <a:prstGeom prst="rect">
            <a:avLst/>
          </a:prstGeom>
        </p:spPr>
        <p:txBody>
          <a:bodyPr lIns="0" tIns="0" rIns="0" bIns="0" rtlCol="0" anchor="t">
            <a:spAutoFit/>
          </a:bodyPr>
          <a:lstStyle/>
          <a:p>
            <a:pPr algn="ctr">
              <a:lnSpc>
                <a:spcPts val="3919"/>
              </a:lnSpc>
              <a:spcBef>
                <a:spcPct val="0"/>
              </a:spcBef>
            </a:pPr>
            <a:r>
              <a:rPr lang="en-US" sz="2799" spc="58">
                <a:solidFill>
                  <a:srgbClr val="C22827"/>
                </a:solidFill>
                <a:latin typeface="Candal"/>
                <a:ea typeface="Candal"/>
                <a:cs typeface="Candal"/>
                <a:sym typeface="Candal"/>
              </a:rPr>
              <a:t>Calendario semestral de ejecución del Plan Estratégico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2903" y="2605592"/>
            <a:ext cx="16493825" cy="7202598"/>
            <a:chOff x="0" y="0"/>
            <a:chExt cx="21991767" cy="9603465"/>
          </a:xfrm>
        </p:grpSpPr>
        <p:sp>
          <p:nvSpPr>
            <p:cNvPr id="3" name="AutoShape 3"/>
            <p:cNvSpPr/>
            <p:nvPr/>
          </p:nvSpPr>
          <p:spPr>
            <a:xfrm>
              <a:off x="2595098" y="2659539"/>
              <a:ext cx="1308357" cy="0"/>
            </a:xfrm>
            <a:prstGeom prst="line">
              <a:avLst/>
            </a:prstGeom>
            <a:ln w="76200" cap="flat">
              <a:solidFill>
                <a:srgbClr val="A2221C"/>
              </a:solidFill>
              <a:prstDash val="solid"/>
              <a:headEnd type="none" w="sm" len="sm"/>
              <a:tailEnd type="none" w="sm" len="sm"/>
            </a:ln>
          </p:spPr>
        </p:sp>
        <p:sp>
          <p:nvSpPr>
            <p:cNvPr id="4" name="AutoShape 4"/>
            <p:cNvSpPr/>
            <p:nvPr/>
          </p:nvSpPr>
          <p:spPr>
            <a:xfrm>
              <a:off x="5724316" y="2659539"/>
              <a:ext cx="1319094" cy="0"/>
            </a:xfrm>
            <a:prstGeom prst="line">
              <a:avLst/>
            </a:prstGeom>
            <a:ln w="76200" cap="flat">
              <a:solidFill>
                <a:srgbClr val="A2221C"/>
              </a:solidFill>
              <a:prstDash val="solid"/>
              <a:headEnd type="none" w="sm" len="sm"/>
              <a:tailEnd type="none" w="sm" len="sm"/>
            </a:ln>
          </p:spPr>
        </p:sp>
        <p:sp>
          <p:nvSpPr>
            <p:cNvPr id="5" name="AutoShape 5"/>
            <p:cNvSpPr/>
            <p:nvPr/>
          </p:nvSpPr>
          <p:spPr>
            <a:xfrm>
              <a:off x="8864271" y="2659539"/>
              <a:ext cx="1575228" cy="0"/>
            </a:xfrm>
            <a:prstGeom prst="line">
              <a:avLst/>
            </a:prstGeom>
            <a:ln w="76200" cap="flat">
              <a:solidFill>
                <a:srgbClr val="A2221C"/>
              </a:solidFill>
              <a:prstDash val="solid"/>
              <a:headEnd type="none" w="sm" len="sm"/>
              <a:tailEnd type="none" w="sm" len="sm"/>
            </a:ln>
          </p:spPr>
        </p:sp>
        <p:sp>
          <p:nvSpPr>
            <p:cNvPr id="6" name="AutoShape 6"/>
            <p:cNvSpPr/>
            <p:nvPr/>
          </p:nvSpPr>
          <p:spPr>
            <a:xfrm>
              <a:off x="11958209" y="2659539"/>
              <a:ext cx="1305065" cy="0"/>
            </a:xfrm>
            <a:prstGeom prst="line">
              <a:avLst/>
            </a:prstGeom>
            <a:ln w="76200" cap="flat">
              <a:solidFill>
                <a:srgbClr val="A2221C"/>
              </a:solidFill>
              <a:prstDash val="solid"/>
              <a:headEnd type="none" w="sm" len="sm"/>
              <a:tailEnd type="none" w="sm" len="sm"/>
            </a:ln>
          </p:spPr>
        </p:sp>
        <p:sp>
          <p:nvSpPr>
            <p:cNvPr id="7" name="AutoShape 7"/>
            <p:cNvSpPr/>
            <p:nvPr/>
          </p:nvSpPr>
          <p:spPr>
            <a:xfrm>
              <a:off x="14863474" y="2659539"/>
              <a:ext cx="1337825" cy="0"/>
            </a:xfrm>
            <a:prstGeom prst="line">
              <a:avLst/>
            </a:prstGeom>
            <a:ln w="76200" cap="flat">
              <a:solidFill>
                <a:srgbClr val="A2221C"/>
              </a:solidFill>
              <a:prstDash val="solid"/>
              <a:headEnd type="none" w="sm" len="sm"/>
              <a:tailEnd type="none" w="sm" len="sm"/>
            </a:ln>
          </p:spPr>
        </p:sp>
        <p:sp>
          <p:nvSpPr>
            <p:cNvPr id="8" name="Freeform 8"/>
            <p:cNvSpPr/>
            <p:nvPr/>
          </p:nvSpPr>
          <p:spPr>
            <a:xfrm>
              <a:off x="6615274" y="1564727"/>
              <a:ext cx="2297424" cy="1945980"/>
            </a:xfrm>
            <a:custGeom>
              <a:avLst/>
              <a:gdLst/>
              <a:ahLst/>
              <a:cxnLst/>
              <a:rect l="l" t="t" r="r" b="b"/>
              <a:pathLst>
                <a:path w="2297424" h="1945980">
                  <a:moveTo>
                    <a:pt x="0" y="0"/>
                  </a:moveTo>
                  <a:lnTo>
                    <a:pt x="2297425" y="0"/>
                  </a:lnTo>
                  <a:lnTo>
                    <a:pt x="2297425" y="1945980"/>
                  </a:lnTo>
                  <a:lnTo>
                    <a:pt x="0" y="1945980"/>
                  </a:lnTo>
                  <a:lnTo>
                    <a:pt x="0" y="0"/>
                  </a:lnTo>
                  <a:close/>
                </a:path>
              </a:pathLst>
            </a:custGeom>
            <a:blipFill>
              <a:blip r:embed="rId3"/>
              <a:stretch>
                <a:fillRect l="-17722"/>
              </a:stretch>
            </a:blipFill>
          </p:spPr>
        </p:sp>
        <p:sp>
          <p:nvSpPr>
            <p:cNvPr id="9" name="Freeform 9"/>
            <p:cNvSpPr/>
            <p:nvPr/>
          </p:nvSpPr>
          <p:spPr>
            <a:xfrm>
              <a:off x="7096137" y="1876059"/>
              <a:ext cx="1415701" cy="1391080"/>
            </a:xfrm>
            <a:custGeom>
              <a:avLst/>
              <a:gdLst/>
              <a:ahLst/>
              <a:cxnLst/>
              <a:rect l="l" t="t" r="r" b="b"/>
              <a:pathLst>
                <a:path w="1415701" h="1391080">
                  <a:moveTo>
                    <a:pt x="0" y="0"/>
                  </a:moveTo>
                  <a:lnTo>
                    <a:pt x="1415700" y="0"/>
                  </a:lnTo>
                  <a:lnTo>
                    <a:pt x="1415700" y="1391079"/>
                  </a:lnTo>
                  <a:lnTo>
                    <a:pt x="0" y="1391079"/>
                  </a:lnTo>
                  <a:lnTo>
                    <a:pt x="0" y="0"/>
                  </a:lnTo>
                  <a:close/>
                </a:path>
              </a:pathLst>
            </a:custGeom>
            <a:blipFill>
              <a:blip r:embed="rId4"/>
              <a:stretch>
                <a:fillRect/>
              </a:stretch>
            </a:blipFill>
          </p:spPr>
        </p:sp>
        <p:sp>
          <p:nvSpPr>
            <p:cNvPr id="10" name="Freeform 10"/>
            <p:cNvSpPr/>
            <p:nvPr/>
          </p:nvSpPr>
          <p:spPr>
            <a:xfrm>
              <a:off x="9793381" y="1564727"/>
              <a:ext cx="2297424" cy="1945980"/>
            </a:xfrm>
            <a:custGeom>
              <a:avLst/>
              <a:gdLst/>
              <a:ahLst/>
              <a:cxnLst/>
              <a:rect l="l" t="t" r="r" b="b"/>
              <a:pathLst>
                <a:path w="2297424" h="1945980">
                  <a:moveTo>
                    <a:pt x="0" y="0"/>
                  </a:moveTo>
                  <a:lnTo>
                    <a:pt x="2297424" y="0"/>
                  </a:lnTo>
                  <a:lnTo>
                    <a:pt x="2297424" y="1945980"/>
                  </a:lnTo>
                  <a:lnTo>
                    <a:pt x="0" y="1945980"/>
                  </a:lnTo>
                  <a:lnTo>
                    <a:pt x="0" y="0"/>
                  </a:lnTo>
                  <a:close/>
                </a:path>
              </a:pathLst>
            </a:custGeom>
            <a:blipFill>
              <a:blip r:embed="rId5"/>
              <a:stretch>
                <a:fillRect l="-17722"/>
              </a:stretch>
            </a:blipFill>
          </p:spPr>
        </p:sp>
        <p:sp>
          <p:nvSpPr>
            <p:cNvPr id="11" name="Freeform 11"/>
            <p:cNvSpPr/>
            <p:nvPr/>
          </p:nvSpPr>
          <p:spPr>
            <a:xfrm>
              <a:off x="297674" y="1598608"/>
              <a:ext cx="2297424" cy="1945980"/>
            </a:xfrm>
            <a:custGeom>
              <a:avLst/>
              <a:gdLst/>
              <a:ahLst/>
              <a:cxnLst/>
              <a:rect l="l" t="t" r="r" b="b"/>
              <a:pathLst>
                <a:path w="2297424" h="1945980">
                  <a:moveTo>
                    <a:pt x="0" y="0"/>
                  </a:moveTo>
                  <a:lnTo>
                    <a:pt x="2297424" y="0"/>
                  </a:lnTo>
                  <a:lnTo>
                    <a:pt x="2297424" y="1945981"/>
                  </a:lnTo>
                  <a:lnTo>
                    <a:pt x="0" y="1945981"/>
                  </a:lnTo>
                  <a:lnTo>
                    <a:pt x="0" y="0"/>
                  </a:lnTo>
                  <a:close/>
                </a:path>
              </a:pathLst>
            </a:custGeom>
            <a:blipFill>
              <a:blip r:embed="rId3"/>
              <a:stretch>
                <a:fillRect l="-17722"/>
              </a:stretch>
            </a:blipFill>
          </p:spPr>
        </p:sp>
        <p:sp>
          <p:nvSpPr>
            <p:cNvPr id="12" name="Freeform 12"/>
            <p:cNvSpPr/>
            <p:nvPr/>
          </p:nvSpPr>
          <p:spPr>
            <a:xfrm>
              <a:off x="750986" y="1902467"/>
              <a:ext cx="1390799" cy="1390799"/>
            </a:xfrm>
            <a:custGeom>
              <a:avLst/>
              <a:gdLst/>
              <a:ahLst/>
              <a:cxnLst/>
              <a:rect l="l" t="t" r="r" b="b"/>
              <a:pathLst>
                <a:path w="1390799" h="1390799">
                  <a:moveTo>
                    <a:pt x="0" y="0"/>
                  </a:moveTo>
                  <a:lnTo>
                    <a:pt x="1390800" y="0"/>
                  </a:lnTo>
                  <a:lnTo>
                    <a:pt x="1390800" y="1390799"/>
                  </a:lnTo>
                  <a:lnTo>
                    <a:pt x="0" y="1390799"/>
                  </a:lnTo>
                  <a:lnTo>
                    <a:pt x="0" y="0"/>
                  </a:lnTo>
                  <a:close/>
                </a:path>
              </a:pathLst>
            </a:custGeom>
            <a:blipFill>
              <a:blip r:embed="rId6"/>
              <a:stretch>
                <a:fillRect/>
              </a:stretch>
            </a:blipFill>
          </p:spPr>
        </p:sp>
        <p:sp>
          <p:nvSpPr>
            <p:cNvPr id="13" name="Freeform 13"/>
            <p:cNvSpPr/>
            <p:nvPr/>
          </p:nvSpPr>
          <p:spPr>
            <a:xfrm>
              <a:off x="13027740" y="1564727"/>
              <a:ext cx="2297424" cy="1945980"/>
            </a:xfrm>
            <a:custGeom>
              <a:avLst/>
              <a:gdLst/>
              <a:ahLst/>
              <a:cxnLst/>
              <a:rect l="l" t="t" r="r" b="b"/>
              <a:pathLst>
                <a:path w="2297424" h="1945980">
                  <a:moveTo>
                    <a:pt x="0" y="0"/>
                  </a:moveTo>
                  <a:lnTo>
                    <a:pt x="2297425" y="0"/>
                  </a:lnTo>
                  <a:lnTo>
                    <a:pt x="2297425" y="1945980"/>
                  </a:lnTo>
                  <a:lnTo>
                    <a:pt x="0" y="1945980"/>
                  </a:lnTo>
                  <a:lnTo>
                    <a:pt x="0" y="0"/>
                  </a:lnTo>
                  <a:close/>
                </a:path>
              </a:pathLst>
            </a:custGeom>
            <a:blipFill>
              <a:blip r:embed="rId7"/>
              <a:stretch>
                <a:fillRect l="-17722"/>
              </a:stretch>
            </a:blipFill>
          </p:spPr>
        </p:sp>
        <p:sp>
          <p:nvSpPr>
            <p:cNvPr id="14" name="Freeform 14"/>
            <p:cNvSpPr/>
            <p:nvPr/>
          </p:nvSpPr>
          <p:spPr>
            <a:xfrm>
              <a:off x="13396567" y="1868585"/>
              <a:ext cx="1559771" cy="1512022"/>
            </a:xfrm>
            <a:custGeom>
              <a:avLst/>
              <a:gdLst/>
              <a:ahLst/>
              <a:cxnLst/>
              <a:rect l="l" t="t" r="r" b="b"/>
              <a:pathLst>
                <a:path w="1559771" h="1512022">
                  <a:moveTo>
                    <a:pt x="0" y="0"/>
                  </a:moveTo>
                  <a:lnTo>
                    <a:pt x="1559771" y="0"/>
                  </a:lnTo>
                  <a:lnTo>
                    <a:pt x="1559771" y="1512023"/>
                  </a:lnTo>
                  <a:lnTo>
                    <a:pt x="0" y="1512023"/>
                  </a:lnTo>
                  <a:lnTo>
                    <a:pt x="0" y="0"/>
                  </a:lnTo>
                  <a:close/>
                </a:path>
              </a:pathLst>
            </a:custGeom>
            <a:blipFill>
              <a:blip r:embed="rId8"/>
              <a:stretch>
                <a:fillRect/>
              </a:stretch>
            </a:blipFill>
          </p:spPr>
        </p:sp>
        <p:sp>
          <p:nvSpPr>
            <p:cNvPr id="15" name="AutoShape 15"/>
            <p:cNvSpPr/>
            <p:nvPr/>
          </p:nvSpPr>
          <p:spPr>
            <a:xfrm>
              <a:off x="18071490" y="2659539"/>
              <a:ext cx="1337825" cy="0"/>
            </a:xfrm>
            <a:prstGeom prst="line">
              <a:avLst/>
            </a:prstGeom>
            <a:ln w="76200" cap="flat">
              <a:solidFill>
                <a:srgbClr val="A2221C"/>
              </a:solidFill>
              <a:prstDash val="solid"/>
              <a:headEnd type="none" w="sm" len="sm"/>
              <a:tailEnd type="none" w="sm" len="sm"/>
            </a:ln>
          </p:spPr>
        </p:sp>
        <p:sp>
          <p:nvSpPr>
            <p:cNvPr id="16" name="Freeform 16"/>
            <p:cNvSpPr/>
            <p:nvPr/>
          </p:nvSpPr>
          <p:spPr>
            <a:xfrm>
              <a:off x="16176202" y="1623990"/>
              <a:ext cx="2297424" cy="1945980"/>
            </a:xfrm>
            <a:custGeom>
              <a:avLst/>
              <a:gdLst/>
              <a:ahLst/>
              <a:cxnLst/>
              <a:rect l="l" t="t" r="r" b="b"/>
              <a:pathLst>
                <a:path w="2297424" h="1945980">
                  <a:moveTo>
                    <a:pt x="0" y="0"/>
                  </a:moveTo>
                  <a:lnTo>
                    <a:pt x="2297424" y="0"/>
                  </a:lnTo>
                  <a:lnTo>
                    <a:pt x="2297424" y="1945980"/>
                  </a:lnTo>
                  <a:lnTo>
                    <a:pt x="0" y="1945980"/>
                  </a:lnTo>
                  <a:lnTo>
                    <a:pt x="0" y="0"/>
                  </a:lnTo>
                  <a:close/>
                </a:path>
              </a:pathLst>
            </a:custGeom>
            <a:blipFill>
              <a:blip r:embed="rId9"/>
              <a:stretch>
                <a:fillRect l="-17722"/>
              </a:stretch>
            </a:blipFill>
          </p:spPr>
        </p:sp>
        <p:sp>
          <p:nvSpPr>
            <p:cNvPr id="17" name="Freeform 17"/>
            <p:cNvSpPr/>
            <p:nvPr/>
          </p:nvSpPr>
          <p:spPr>
            <a:xfrm>
              <a:off x="16665766" y="1976851"/>
              <a:ext cx="1318296" cy="1318296"/>
            </a:xfrm>
            <a:custGeom>
              <a:avLst/>
              <a:gdLst/>
              <a:ahLst/>
              <a:cxnLst/>
              <a:rect l="l" t="t" r="r" b="b"/>
              <a:pathLst>
                <a:path w="1318296" h="1318296">
                  <a:moveTo>
                    <a:pt x="0" y="0"/>
                  </a:moveTo>
                  <a:lnTo>
                    <a:pt x="1318296" y="0"/>
                  </a:lnTo>
                  <a:lnTo>
                    <a:pt x="1318296" y="1318295"/>
                  </a:lnTo>
                  <a:lnTo>
                    <a:pt x="0" y="1318295"/>
                  </a:lnTo>
                  <a:lnTo>
                    <a:pt x="0" y="0"/>
                  </a:lnTo>
                  <a:close/>
                </a:path>
              </a:pathLst>
            </a:custGeom>
            <a:blipFill>
              <a:blip r:embed="rId10"/>
              <a:stretch>
                <a:fillRect/>
              </a:stretch>
            </a:blipFill>
          </p:spPr>
        </p:sp>
        <p:sp>
          <p:nvSpPr>
            <p:cNvPr id="18" name="Freeform 18"/>
            <p:cNvSpPr/>
            <p:nvPr/>
          </p:nvSpPr>
          <p:spPr>
            <a:xfrm>
              <a:off x="3583884" y="1598608"/>
              <a:ext cx="2297424" cy="1945980"/>
            </a:xfrm>
            <a:custGeom>
              <a:avLst/>
              <a:gdLst/>
              <a:ahLst/>
              <a:cxnLst/>
              <a:rect l="l" t="t" r="r" b="b"/>
              <a:pathLst>
                <a:path w="2297424" h="1945980">
                  <a:moveTo>
                    <a:pt x="0" y="0"/>
                  </a:moveTo>
                  <a:lnTo>
                    <a:pt x="2297424" y="0"/>
                  </a:lnTo>
                  <a:lnTo>
                    <a:pt x="2297424" y="1945981"/>
                  </a:lnTo>
                  <a:lnTo>
                    <a:pt x="0" y="1945981"/>
                  </a:lnTo>
                  <a:lnTo>
                    <a:pt x="0" y="0"/>
                  </a:lnTo>
                  <a:close/>
                </a:path>
              </a:pathLst>
            </a:custGeom>
            <a:blipFill>
              <a:blip r:embed="rId11"/>
              <a:stretch>
                <a:fillRect l="-17722"/>
              </a:stretch>
            </a:blipFill>
          </p:spPr>
        </p:sp>
        <p:sp>
          <p:nvSpPr>
            <p:cNvPr id="19" name="Freeform 19"/>
            <p:cNvSpPr/>
            <p:nvPr/>
          </p:nvSpPr>
          <p:spPr>
            <a:xfrm>
              <a:off x="10144744" y="1992095"/>
              <a:ext cx="1687677" cy="1159007"/>
            </a:xfrm>
            <a:custGeom>
              <a:avLst/>
              <a:gdLst/>
              <a:ahLst/>
              <a:cxnLst/>
              <a:rect l="l" t="t" r="r" b="b"/>
              <a:pathLst>
                <a:path w="1687677" h="1159007">
                  <a:moveTo>
                    <a:pt x="0" y="0"/>
                  </a:moveTo>
                  <a:lnTo>
                    <a:pt x="1687678" y="0"/>
                  </a:lnTo>
                  <a:lnTo>
                    <a:pt x="1687678" y="1159007"/>
                  </a:lnTo>
                  <a:lnTo>
                    <a:pt x="0" y="1159007"/>
                  </a:lnTo>
                  <a:lnTo>
                    <a:pt x="0" y="0"/>
                  </a:lnTo>
                  <a:close/>
                </a:path>
              </a:pathLst>
            </a:custGeom>
            <a:blipFill>
              <a:blip r:embed="rId12"/>
              <a:stretch>
                <a:fillRect/>
              </a:stretch>
            </a:blipFill>
          </p:spPr>
        </p:sp>
        <p:sp>
          <p:nvSpPr>
            <p:cNvPr id="20" name="Freeform 20"/>
            <p:cNvSpPr/>
            <p:nvPr/>
          </p:nvSpPr>
          <p:spPr>
            <a:xfrm>
              <a:off x="3987584" y="1868585"/>
              <a:ext cx="1426561" cy="1426561"/>
            </a:xfrm>
            <a:custGeom>
              <a:avLst/>
              <a:gdLst/>
              <a:ahLst/>
              <a:cxnLst/>
              <a:rect l="l" t="t" r="r" b="b"/>
              <a:pathLst>
                <a:path w="1426561" h="1426561">
                  <a:moveTo>
                    <a:pt x="0" y="0"/>
                  </a:moveTo>
                  <a:lnTo>
                    <a:pt x="1426561" y="0"/>
                  </a:lnTo>
                  <a:lnTo>
                    <a:pt x="1426561" y="1426561"/>
                  </a:lnTo>
                  <a:lnTo>
                    <a:pt x="0" y="1426561"/>
                  </a:lnTo>
                  <a:lnTo>
                    <a:pt x="0" y="0"/>
                  </a:lnTo>
                  <a:close/>
                </a:path>
              </a:pathLst>
            </a:custGeom>
            <a:blipFill>
              <a:blip r:embed="rId13"/>
              <a:stretch>
                <a:fillRect/>
              </a:stretch>
            </a:blipFill>
          </p:spPr>
        </p:sp>
        <p:sp>
          <p:nvSpPr>
            <p:cNvPr id="21" name="Freeform 21"/>
            <p:cNvSpPr/>
            <p:nvPr/>
          </p:nvSpPr>
          <p:spPr>
            <a:xfrm rot="-813014" flipV="1">
              <a:off x="8681080" y="8093264"/>
              <a:ext cx="2324990" cy="831184"/>
            </a:xfrm>
            <a:custGeom>
              <a:avLst/>
              <a:gdLst/>
              <a:ahLst/>
              <a:cxnLst/>
              <a:rect l="l" t="t" r="r" b="b"/>
              <a:pathLst>
                <a:path w="2324990" h="831184">
                  <a:moveTo>
                    <a:pt x="0" y="831184"/>
                  </a:moveTo>
                  <a:lnTo>
                    <a:pt x="2324990" y="831184"/>
                  </a:lnTo>
                  <a:lnTo>
                    <a:pt x="2324990" y="0"/>
                  </a:lnTo>
                  <a:lnTo>
                    <a:pt x="0" y="0"/>
                  </a:lnTo>
                  <a:lnTo>
                    <a:pt x="0" y="831184"/>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a:off x="19326502" y="1623990"/>
              <a:ext cx="2297424" cy="1945980"/>
            </a:xfrm>
            <a:custGeom>
              <a:avLst/>
              <a:gdLst/>
              <a:ahLst/>
              <a:cxnLst/>
              <a:rect l="l" t="t" r="r" b="b"/>
              <a:pathLst>
                <a:path w="2297424" h="1945980">
                  <a:moveTo>
                    <a:pt x="0" y="0"/>
                  </a:moveTo>
                  <a:lnTo>
                    <a:pt x="2297425" y="0"/>
                  </a:lnTo>
                  <a:lnTo>
                    <a:pt x="2297425" y="1945980"/>
                  </a:lnTo>
                  <a:lnTo>
                    <a:pt x="0" y="1945980"/>
                  </a:lnTo>
                  <a:lnTo>
                    <a:pt x="0" y="0"/>
                  </a:lnTo>
                  <a:close/>
                </a:path>
              </a:pathLst>
            </a:custGeom>
            <a:blipFill>
              <a:blip r:embed="rId16"/>
              <a:stretch>
                <a:fillRect l="-17722"/>
              </a:stretch>
            </a:blipFill>
          </p:spPr>
        </p:sp>
        <p:sp>
          <p:nvSpPr>
            <p:cNvPr id="23" name="Freeform 23"/>
            <p:cNvSpPr/>
            <p:nvPr/>
          </p:nvSpPr>
          <p:spPr>
            <a:xfrm>
              <a:off x="19820427" y="2014877"/>
              <a:ext cx="1242242" cy="1242242"/>
            </a:xfrm>
            <a:custGeom>
              <a:avLst/>
              <a:gdLst/>
              <a:ahLst/>
              <a:cxnLst/>
              <a:rect l="l" t="t" r="r" b="b"/>
              <a:pathLst>
                <a:path w="1242242" h="1242242">
                  <a:moveTo>
                    <a:pt x="0" y="0"/>
                  </a:moveTo>
                  <a:lnTo>
                    <a:pt x="1242243" y="0"/>
                  </a:lnTo>
                  <a:lnTo>
                    <a:pt x="1242243" y="1242243"/>
                  </a:lnTo>
                  <a:lnTo>
                    <a:pt x="0" y="1242243"/>
                  </a:lnTo>
                  <a:lnTo>
                    <a:pt x="0" y="0"/>
                  </a:lnTo>
                  <a:close/>
                </a:path>
              </a:pathLst>
            </a:custGeom>
            <a:blipFill>
              <a:blip r:embed="rId17"/>
              <a:stretch>
                <a:fillRect/>
              </a:stretch>
            </a:blipFill>
          </p:spPr>
        </p:sp>
        <p:sp>
          <p:nvSpPr>
            <p:cNvPr id="24" name="TextBox 24"/>
            <p:cNvSpPr txBox="1"/>
            <p:nvPr/>
          </p:nvSpPr>
          <p:spPr>
            <a:xfrm>
              <a:off x="0" y="3926643"/>
              <a:ext cx="2919452" cy="5269230"/>
            </a:xfrm>
            <a:prstGeom prst="rect">
              <a:avLst/>
            </a:prstGeom>
          </p:spPr>
          <p:txBody>
            <a:bodyPr lIns="0" tIns="0" rIns="0" bIns="0" rtlCol="0" anchor="t">
              <a:spAutoFit/>
            </a:bodyPr>
            <a:lstStyle/>
            <a:p>
              <a:pPr algn="ctr">
                <a:lnSpc>
                  <a:spcPts val="2850"/>
                </a:lnSpc>
              </a:pPr>
              <a:r>
                <a:rPr lang="en-US" sz="1900">
                  <a:solidFill>
                    <a:srgbClr val="191919"/>
                  </a:solidFill>
                  <a:latin typeface="Canva Sans"/>
                  <a:ea typeface="Canva Sans"/>
                  <a:cs typeface="Canva Sans"/>
                  <a:sym typeface="Canva Sans"/>
                </a:rPr>
                <a:t>Responsable de la implantación efectiva del Plan Estratégico y de la ejecución de todos los objetivos.  Proporcionará los recursos necesarios para la ejecución del plan.</a:t>
              </a:r>
            </a:p>
          </p:txBody>
        </p:sp>
        <p:sp>
          <p:nvSpPr>
            <p:cNvPr id="25" name="TextBox 25"/>
            <p:cNvSpPr txBox="1"/>
            <p:nvPr/>
          </p:nvSpPr>
          <p:spPr>
            <a:xfrm>
              <a:off x="9526" y="-9525"/>
              <a:ext cx="3012895" cy="1160145"/>
            </a:xfrm>
            <a:prstGeom prst="rect">
              <a:avLst/>
            </a:prstGeom>
          </p:spPr>
          <p:txBody>
            <a:bodyPr lIns="0" tIns="0" rIns="0" bIns="0" rtlCol="0" anchor="t">
              <a:spAutoFit/>
            </a:bodyPr>
            <a:lstStyle/>
            <a:p>
              <a:pPr algn="ctr">
                <a:lnSpc>
                  <a:spcPts val="2340"/>
                </a:lnSpc>
              </a:pPr>
              <a:r>
                <a:rPr lang="en-US" sz="1800" b="1" spc="-18">
                  <a:solidFill>
                    <a:srgbClr val="A2221C"/>
                  </a:solidFill>
                  <a:latin typeface="Canva Sans Bold"/>
                  <a:ea typeface="Canva Sans Bold"/>
                  <a:cs typeface="Canva Sans Bold"/>
                  <a:sym typeface="Canva Sans Bold"/>
                </a:rPr>
                <a:t>EQUIPO DIRECTIVO (COMISIÓN ESTRATÉGICA)</a:t>
              </a:r>
            </a:p>
          </p:txBody>
        </p:sp>
        <p:sp>
          <p:nvSpPr>
            <p:cNvPr id="26" name="TextBox 26"/>
            <p:cNvSpPr txBox="1"/>
            <p:nvPr/>
          </p:nvSpPr>
          <p:spPr>
            <a:xfrm>
              <a:off x="3393126" y="3926643"/>
              <a:ext cx="2550597" cy="4786630"/>
            </a:xfrm>
            <a:prstGeom prst="rect">
              <a:avLst/>
            </a:prstGeom>
          </p:spPr>
          <p:txBody>
            <a:bodyPr lIns="0" tIns="0" rIns="0" bIns="0" rtlCol="0" anchor="t">
              <a:spAutoFit/>
            </a:bodyPr>
            <a:lstStyle/>
            <a:p>
              <a:pPr algn="ctr">
                <a:lnSpc>
                  <a:spcPts val="2850"/>
                </a:lnSpc>
              </a:pPr>
              <a:r>
                <a:rPr lang="en-US" sz="1900">
                  <a:solidFill>
                    <a:srgbClr val="191919"/>
                  </a:solidFill>
                  <a:latin typeface="Canva Sans"/>
                  <a:ea typeface="Canva Sans"/>
                  <a:cs typeface="Canva Sans"/>
                  <a:sym typeface="Canva Sans"/>
                </a:rPr>
                <a:t>Se nombrará a un miembro del equipo directivo, aunque el objetivo ES DE TODA LA ORGANIZACIÓN.</a:t>
              </a:r>
            </a:p>
            <a:p>
              <a:pPr algn="ctr">
                <a:lnSpc>
                  <a:spcPts val="2850"/>
                </a:lnSpc>
              </a:pPr>
              <a:endParaRPr lang="en-US" sz="1900">
                <a:solidFill>
                  <a:srgbClr val="191919"/>
                </a:solidFill>
                <a:latin typeface="Canva Sans"/>
                <a:ea typeface="Canva Sans"/>
                <a:cs typeface="Canva Sans"/>
                <a:sym typeface="Canva Sans"/>
              </a:endParaRPr>
            </a:p>
          </p:txBody>
        </p:sp>
        <p:sp>
          <p:nvSpPr>
            <p:cNvPr id="27" name="TextBox 27"/>
            <p:cNvSpPr txBox="1"/>
            <p:nvPr/>
          </p:nvSpPr>
          <p:spPr>
            <a:xfrm>
              <a:off x="3489714" y="-1996"/>
              <a:ext cx="2460363" cy="1160145"/>
            </a:xfrm>
            <a:prstGeom prst="rect">
              <a:avLst/>
            </a:prstGeom>
          </p:spPr>
          <p:txBody>
            <a:bodyPr lIns="0" tIns="0" rIns="0" bIns="0" rtlCol="0" anchor="t">
              <a:spAutoFit/>
            </a:bodyPr>
            <a:lstStyle/>
            <a:p>
              <a:pPr algn="ctr">
                <a:lnSpc>
                  <a:spcPts val="2340"/>
                </a:lnSpc>
              </a:pPr>
              <a:r>
                <a:rPr lang="en-US" sz="1800" b="1" spc="-18">
                  <a:solidFill>
                    <a:srgbClr val="A2221C"/>
                  </a:solidFill>
                  <a:latin typeface="Canva Sans Bold"/>
                  <a:ea typeface="Canva Sans Bold"/>
                  <a:cs typeface="Canva Sans Bold"/>
                  <a:sym typeface="Canva Sans Bold"/>
                </a:rPr>
                <a:t>RESPONSABLE DE OBJETIVO OPERATIVO</a:t>
              </a:r>
            </a:p>
          </p:txBody>
        </p:sp>
        <p:sp>
          <p:nvSpPr>
            <p:cNvPr id="28" name="TextBox 28"/>
            <p:cNvSpPr txBox="1"/>
            <p:nvPr/>
          </p:nvSpPr>
          <p:spPr>
            <a:xfrm>
              <a:off x="6615987" y="-1996"/>
              <a:ext cx="2376000" cy="1160145"/>
            </a:xfrm>
            <a:prstGeom prst="rect">
              <a:avLst/>
            </a:prstGeom>
          </p:spPr>
          <p:txBody>
            <a:bodyPr lIns="0" tIns="0" rIns="0" bIns="0" rtlCol="0" anchor="t">
              <a:spAutoFit/>
            </a:bodyPr>
            <a:lstStyle/>
            <a:p>
              <a:pPr algn="ctr">
                <a:lnSpc>
                  <a:spcPts val="2340"/>
                </a:lnSpc>
              </a:pPr>
              <a:r>
                <a:rPr lang="en-US" sz="1800" b="1" spc="-18">
                  <a:solidFill>
                    <a:srgbClr val="A2221C"/>
                  </a:solidFill>
                  <a:latin typeface="Canva Sans Bold"/>
                  <a:ea typeface="Canva Sans Bold"/>
                  <a:cs typeface="Canva Sans Bold"/>
                  <a:sym typeface="Canva Sans Bold"/>
                </a:rPr>
                <a:t>COMISIONES DE SEGUIMIENTO</a:t>
              </a:r>
            </a:p>
          </p:txBody>
        </p:sp>
        <p:sp>
          <p:nvSpPr>
            <p:cNvPr id="29" name="TextBox 29"/>
            <p:cNvSpPr txBox="1"/>
            <p:nvPr/>
          </p:nvSpPr>
          <p:spPr>
            <a:xfrm>
              <a:off x="9481778" y="4103780"/>
              <a:ext cx="2690655" cy="3338830"/>
            </a:xfrm>
            <a:prstGeom prst="rect">
              <a:avLst/>
            </a:prstGeom>
          </p:spPr>
          <p:txBody>
            <a:bodyPr lIns="0" tIns="0" rIns="0" bIns="0" rtlCol="0" anchor="t">
              <a:spAutoFit/>
            </a:bodyPr>
            <a:lstStyle/>
            <a:p>
              <a:pPr algn="ctr">
                <a:lnSpc>
                  <a:spcPts val="2850"/>
                </a:lnSpc>
              </a:pPr>
              <a:r>
                <a:rPr lang="en-US" sz="1900">
                  <a:solidFill>
                    <a:srgbClr val="191919"/>
                  </a:solidFill>
                  <a:latin typeface="Canva Sans"/>
                  <a:ea typeface="Canva Sans"/>
                  <a:cs typeface="Canva Sans"/>
                  <a:sym typeface="Canva Sans"/>
                </a:rPr>
                <a:t>Nombrado por la Comisión de seguimiento, entre los mandos superiores y medios del INAEM. </a:t>
              </a:r>
            </a:p>
          </p:txBody>
        </p:sp>
        <p:sp>
          <p:nvSpPr>
            <p:cNvPr id="30" name="TextBox 30"/>
            <p:cNvSpPr txBox="1"/>
            <p:nvPr/>
          </p:nvSpPr>
          <p:spPr>
            <a:xfrm>
              <a:off x="9487938" y="187325"/>
              <a:ext cx="2753213" cy="766445"/>
            </a:xfrm>
            <a:prstGeom prst="rect">
              <a:avLst/>
            </a:prstGeom>
          </p:spPr>
          <p:txBody>
            <a:bodyPr lIns="0" tIns="0" rIns="0" bIns="0" rtlCol="0" anchor="t">
              <a:spAutoFit/>
            </a:bodyPr>
            <a:lstStyle/>
            <a:p>
              <a:pPr algn="ctr">
                <a:lnSpc>
                  <a:spcPts val="2340"/>
                </a:lnSpc>
              </a:pPr>
              <a:r>
                <a:rPr lang="en-US" sz="1800" b="1" spc="-18">
                  <a:solidFill>
                    <a:srgbClr val="A2221C"/>
                  </a:solidFill>
                  <a:latin typeface="Canva Sans Bold"/>
                  <a:ea typeface="Canva Sans Bold"/>
                  <a:cs typeface="Canva Sans Bold"/>
                  <a:sym typeface="Canva Sans Bold"/>
                </a:rPr>
                <a:t>JEFE/A DE PROYECTO</a:t>
              </a:r>
            </a:p>
          </p:txBody>
        </p:sp>
        <p:sp>
          <p:nvSpPr>
            <p:cNvPr id="31" name="TextBox 31"/>
            <p:cNvSpPr txBox="1"/>
            <p:nvPr/>
          </p:nvSpPr>
          <p:spPr>
            <a:xfrm>
              <a:off x="12586540" y="3851635"/>
              <a:ext cx="3185018" cy="4786630"/>
            </a:xfrm>
            <a:prstGeom prst="rect">
              <a:avLst/>
            </a:prstGeom>
          </p:spPr>
          <p:txBody>
            <a:bodyPr lIns="0" tIns="0" rIns="0" bIns="0" rtlCol="0" anchor="t">
              <a:spAutoFit/>
            </a:bodyPr>
            <a:lstStyle/>
            <a:p>
              <a:pPr algn="ctr">
                <a:lnSpc>
                  <a:spcPts val="2850"/>
                </a:lnSpc>
              </a:pPr>
              <a:r>
                <a:rPr lang="en-US" sz="1900">
                  <a:solidFill>
                    <a:srgbClr val="191919"/>
                  </a:solidFill>
                  <a:latin typeface="Canva Sans"/>
                  <a:ea typeface="Canva Sans"/>
                  <a:cs typeface="Canva Sans"/>
                  <a:sym typeface="Canva Sans"/>
                </a:rPr>
                <a:t>Composición acorde a la naturaleza del proyecto. </a:t>
              </a:r>
            </a:p>
            <a:p>
              <a:pPr algn="ctr">
                <a:lnSpc>
                  <a:spcPts val="2850"/>
                </a:lnSpc>
              </a:pPr>
              <a:r>
                <a:rPr lang="en-US" sz="1900">
                  <a:solidFill>
                    <a:srgbClr val="191919"/>
                  </a:solidFill>
                  <a:latin typeface="Canva Sans"/>
                  <a:ea typeface="Canva Sans"/>
                  <a:cs typeface="Canva Sans"/>
                  <a:sym typeface="Canva Sans"/>
                </a:rPr>
                <a:t>Papel relevante del jefe de proyecto en la selección de sus miembros.</a:t>
              </a:r>
            </a:p>
            <a:p>
              <a:pPr algn="ctr">
                <a:lnSpc>
                  <a:spcPts val="2850"/>
                </a:lnSpc>
              </a:pPr>
              <a:r>
                <a:rPr lang="en-US" sz="1900">
                  <a:solidFill>
                    <a:srgbClr val="191919"/>
                  </a:solidFill>
                  <a:latin typeface="Canva Sans"/>
                  <a:ea typeface="Canva Sans"/>
                  <a:cs typeface="Canva Sans"/>
                  <a:sym typeface="Canva Sans"/>
                </a:rPr>
                <a:t>Vº Bº de la Comisión de Seguimiento.</a:t>
              </a:r>
            </a:p>
          </p:txBody>
        </p:sp>
        <p:sp>
          <p:nvSpPr>
            <p:cNvPr id="32" name="TextBox 32"/>
            <p:cNvSpPr txBox="1"/>
            <p:nvPr/>
          </p:nvSpPr>
          <p:spPr>
            <a:xfrm>
              <a:off x="12802443" y="187325"/>
              <a:ext cx="2753213" cy="766445"/>
            </a:xfrm>
            <a:prstGeom prst="rect">
              <a:avLst/>
            </a:prstGeom>
          </p:spPr>
          <p:txBody>
            <a:bodyPr lIns="0" tIns="0" rIns="0" bIns="0" rtlCol="0" anchor="t">
              <a:spAutoFit/>
            </a:bodyPr>
            <a:lstStyle/>
            <a:p>
              <a:pPr algn="ctr">
                <a:lnSpc>
                  <a:spcPts val="2340"/>
                </a:lnSpc>
              </a:pPr>
              <a:r>
                <a:rPr lang="en-US" sz="1800" b="1" spc="-18">
                  <a:solidFill>
                    <a:srgbClr val="A2221C"/>
                  </a:solidFill>
                  <a:latin typeface="Canva Sans Bold"/>
                  <a:ea typeface="Canva Sans Bold"/>
                  <a:cs typeface="Canva Sans Bold"/>
                  <a:sym typeface="Canva Sans Bold"/>
                </a:rPr>
                <a:t>EQUIPOS DE TRABAJO</a:t>
              </a:r>
            </a:p>
          </p:txBody>
        </p:sp>
        <p:sp>
          <p:nvSpPr>
            <p:cNvPr id="33" name="TextBox 33"/>
            <p:cNvSpPr txBox="1"/>
            <p:nvPr/>
          </p:nvSpPr>
          <p:spPr>
            <a:xfrm>
              <a:off x="16028724" y="3851635"/>
              <a:ext cx="2770440" cy="5751830"/>
            </a:xfrm>
            <a:prstGeom prst="rect">
              <a:avLst/>
            </a:prstGeom>
          </p:spPr>
          <p:txBody>
            <a:bodyPr lIns="0" tIns="0" rIns="0" bIns="0" rtlCol="0" anchor="t">
              <a:spAutoFit/>
            </a:bodyPr>
            <a:lstStyle/>
            <a:p>
              <a:pPr algn="ctr">
                <a:lnSpc>
                  <a:spcPts val="2850"/>
                </a:lnSpc>
              </a:pPr>
              <a:r>
                <a:rPr lang="en-US" sz="1900">
                  <a:solidFill>
                    <a:srgbClr val="191919"/>
                  </a:solidFill>
                  <a:latin typeface="Canva Sans"/>
                  <a:ea typeface="Canva Sans"/>
                  <a:cs typeface="Canva Sans"/>
                  <a:sym typeface="Canva Sans"/>
                </a:rPr>
                <a:t>Apoya el despliegue de los proyectos del PE y coordina los equipos de trabajo, así como su seguimiento y la actualización de las fichas de proyecto. </a:t>
              </a:r>
            </a:p>
            <a:p>
              <a:pPr algn="ctr">
                <a:lnSpc>
                  <a:spcPts val="2850"/>
                </a:lnSpc>
              </a:pPr>
              <a:endParaRPr lang="en-US" sz="1900">
                <a:solidFill>
                  <a:srgbClr val="191919"/>
                </a:solidFill>
                <a:latin typeface="Canva Sans"/>
                <a:ea typeface="Canva Sans"/>
                <a:cs typeface="Canva Sans"/>
                <a:sym typeface="Canva Sans"/>
              </a:endParaRPr>
            </a:p>
            <a:p>
              <a:pPr algn="ctr">
                <a:lnSpc>
                  <a:spcPts val="2850"/>
                </a:lnSpc>
              </a:pPr>
              <a:endParaRPr lang="en-US" sz="1900">
                <a:solidFill>
                  <a:srgbClr val="191919"/>
                </a:solidFill>
                <a:latin typeface="Canva Sans"/>
                <a:ea typeface="Canva Sans"/>
                <a:cs typeface="Canva Sans"/>
                <a:sym typeface="Canva Sans"/>
              </a:endParaRPr>
            </a:p>
          </p:txBody>
        </p:sp>
        <p:sp>
          <p:nvSpPr>
            <p:cNvPr id="34" name="TextBox 34"/>
            <p:cNvSpPr txBox="1"/>
            <p:nvPr/>
          </p:nvSpPr>
          <p:spPr>
            <a:xfrm>
              <a:off x="15948307" y="187325"/>
              <a:ext cx="2753213" cy="766445"/>
            </a:xfrm>
            <a:prstGeom prst="rect">
              <a:avLst/>
            </a:prstGeom>
          </p:spPr>
          <p:txBody>
            <a:bodyPr lIns="0" tIns="0" rIns="0" bIns="0" rtlCol="0" anchor="t">
              <a:spAutoFit/>
            </a:bodyPr>
            <a:lstStyle/>
            <a:p>
              <a:pPr algn="ctr">
                <a:lnSpc>
                  <a:spcPts val="2340"/>
                </a:lnSpc>
              </a:pPr>
              <a:r>
                <a:rPr lang="en-US" sz="1800" b="1" spc="-18">
                  <a:solidFill>
                    <a:srgbClr val="A2221C"/>
                  </a:solidFill>
                  <a:latin typeface="Canva Sans Bold"/>
                  <a:ea typeface="Canva Sans Bold"/>
                  <a:cs typeface="Canva Sans Bold"/>
                  <a:sym typeface="Canva Sans Bold"/>
                </a:rPr>
                <a:t>OFICINA DE PROYECTOS</a:t>
              </a:r>
            </a:p>
          </p:txBody>
        </p:sp>
        <p:sp>
          <p:nvSpPr>
            <p:cNvPr id="35" name="TextBox 35"/>
            <p:cNvSpPr txBox="1"/>
            <p:nvPr/>
          </p:nvSpPr>
          <p:spPr>
            <a:xfrm>
              <a:off x="6362823" y="3939476"/>
              <a:ext cx="2902775" cy="4785141"/>
            </a:xfrm>
            <a:prstGeom prst="rect">
              <a:avLst/>
            </a:prstGeom>
          </p:spPr>
          <p:txBody>
            <a:bodyPr lIns="0" tIns="0" rIns="0" bIns="0" rtlCol="0" anchor="t">
              <a:spAutoFit/>
            </a:bodyPr>
            <a:lstStyle/>
            <a:p>
              <a:pPr algn="ctr">
                <a:lnSpc>
                  <a:spcPts val="2850"/>
                </a:lnSpc>
              </a:pPr>
              <a:r>
                <a:rPr lang="en-US" sz="1900">
                  <a:solidFill>
                    <a:srgbClr val="191919"/>
                  </a:solidFill>
                  <a:latin typeface="Canva Sans"/>
                  <a:ea typeface="Canva Sans"/>
                  <a:cs typeface="Canva Sans"/>
                  <a:sym typeface="Canva Sans"/>
                </a:rPr>
                <a:t>Formadas por los miembros del Equipo Directivo más vinculados al cada proyecto.</a:t>
              </a:r>
            </a:p>
            <a:p>
              <a:pPr algn="ctr">
                <a:lnSpc>
                  <a:spcPts val="2850"/>
                </a:lnSpc>
              </a:pPr>
              <a:r>
                <a:rPr lang="en-US" sz="1900">
                  <a:solidFill>
                    <a:srgbClr val="191919"/>
                  </a:solidFill>
                  <a:latin typeface="Canva Sans"/>
                  <a:ea typeface="Canva Sans"/>
                  <a:cs typeface="Canva Sans"/>
                  <a:sym typeface="Canva Sans"/>
                </a:rPr>
                <a:t>Estas CS nombran a cada uno de los Jefes de Proyecto de sus OP. </a:t>
              </a:r>
            </a:p>
            <a:p>
              <a:pPr algn="ctr">
                <a:lnSpc>
                  <a:spcPts val="2850"/>
                </a:lnSpc>
              </a:pPr>
              <a:endParaRPr lang="en-US" sz="1900">
                <a:solidFill>
                  <a:srgbClr val="191919"/>
                </a:solidFill>
                <a:latin typeface="Canva Sans"/>
                <a:ea typeface="Canva Sans"/>
                <a:cs typeface="Canva Sans"/>
                <a:sym typeface="Canva Sans"/>
              </a:endParaRPr>
            </a:p>
          </p:txBody>
        </p:sp>
        <p:sp>
          <p:nvSpPr>
            <p:cNvPr id="36" name="TextBox 36"/>
            <p:cNvSpPr txBox="1"/>
            <p:nvPr/>
          </p:nvSpPr>
          <p:spPr>
            <a:xfrm>
              <a:off x="19043629" y="-1996"/>
              <a:ext cx="2904254" cy="1160145"/>
            </a:xfrm>
            <a:prstGeom prst="rect">
              <a:avLst/>
            </a:prstGeom>
          </p:spPr>
          <p:txBody>
            <a:bodyPr lIns="0" tIns="0" rIns="0" bIns="0" rtlCol="0" anchor="t">
              <a:spAutoFit/>
            </a:bodyPr>
            <a:lstStyle/>
            <a:p>
              <a:pPr algn="ctr">
                <a:lnSpc>
                  <a:spcPts val="2340"/>
                </a:lnSpc>
              </a:pPr>
              <a:r>
                <a:rPr lang="en-US" sz="1800" b="1" spc="-18">
                  <a:solidFill>
                    <a:srgbClr val="A2221C"/>
                  </a:solidFill>
                  <a:latin typeface="Canva Sans Bold"/>
                  <a:ea typeface="Canva Sans Bold"/>
                  <a:cs typeface="Canva Sans Bold"/>
                  <a:sym typeface="Canva Sans Bold"/>
                </a:rPr>
                <a:t>OFICINA DE GESTIÓN DE PROYECTOS (PMO) </a:t>
              </a:r>
            </a:p>
          </p:txBody>
        </p:sp>
        <p:sp>
          <p:nvSpPr>
            <p:cNvPr id="37" name="TextBox 37"/>
            <p:cNvSpPr txBox="1"/>
            <p:nvPr/>
          </p:nvSpPr>
          <p:spPr>
            <a:xfrm>
              <a:off x="19056329" y="3851635"/>
              <a:ext cx="2935438" cy="4786630"/>
            </a:xfrm>
            <a:prstGeom prst="rect">
              <a:avLst/>
            </a:prstGeom>
          </p:spPr>
          <p:txBody>
            <a:bodyPr lIns="0" tIns="0" rIns="0" bIns="0" rtlCol="0" anchor="t">
              <a:spAutoFit/>
            </a:bodyPr>
            <a:lstStyle/>
            <a:p>
              <a:pPr algn="ctr">
                <a:lnSpc>
                  <a:spcPts val="2850"/>
                </a:lnSpc>
              </a:pPr>
              <a:r>
                <a:rPr lang="en-US" sz="1900" spc="-7">
                  <a:solidFill>
                    <a:srgbClr val="191919"/>
                  </a:solidFill>
                  <a:latin typeface="Canva Sans"/>
                  <a:ea typeface="Canva Sans"/>
                  <a:cs typeface="Canva Sans"/>
                  <a:sym typeface="Canva Sans"/>
                </a:rPr>
                <a:t>Para el despliegue de la estrategia de forma coordinada.  </a:t>
              </a:r>
            </a:p>
            <a:p>
              <a:pPr algn="ctr">
                <a:lnSpc>
                  <a:spcPts val="2850"/>
                </a:lnSpc>
              </a:pPr>
              <a:r>
                <a:rPr lang="en-US" sz="1900" spc="-7">
                  <a:solidFill>
                    <a:srgbClr val="191919"/>
                  </a:solidFill>
                  <a:latin typeface="Canva Sans"/>
                  <a:ea typeface="Canva Sans"/>
                  <a:cs typeface="Canva Sans"/>
                  <a:sym typeface="Canva Sans"/>
                </a:rPr>
                <a:t>Facilitará el intercambio de recursos, herramientas y metodologías y prestará soporte a los proyectos. </a:t>
              </a:r>
            </a:p>
          </p:txBody>
        </p:sp>
      </p:grpSp>
      <p:grpSp>
        <p:nvGrpSpPr>
          <p:cNvPr id="38" name="Group 38"/>
          <p:cNvGrpSpPr/>
          <p:nvPr/>
        </p:nvGrpSpPr>
        <p:grpSpPr>
          <a:xfrm>
            <a:off x="1150471" y="1348600"/>
            <a:ext cx="15938539" cy="873251"/>
            <a:chOff x="0" y="0"/>
            <a:chExt cx="4351758" cy="238427"/>
          </a:xfrm>
        </p:grpSpPr>
        <p:sp>
          <p:nvSpPr>
            <p:cNvPr id="39" name="Freeform 39"/>
            <p:cNvSpPr/>
            <p:nvPr/>
          </p:nvSpPr>
          <p:spPr>
            <a:xfrm>
              <a:off x="0" y="0"/>
              <a:ext cx="4351758" cy="238427"/>
            </a:xfrm>
            <a:custGeom>
              <a:avLst/>
              <a:gdLst/>
              <a:ahLst/>
              <a:cxnLst/>
              <a:rect l="l" t="t" r="r" b="b"/>
              <a:pathLst>
                <a:path w="4351758" h="238427">
                  <a:moveTo>
                    <a:pt x="0" y="0"/>
                  </a:moveTo>
                  <a:lnTo>
                    <a:pt x="4351758" y="0"/>
                  </a:lnTo>
                  <a:lnTo>
                    <a:pt x="4351758" y="238427"/>
                  </a:lnTo>
                  <a:lnTo>
                    <a:pt x="0" y="238427"/>
                  </a:lnTo>
                  <a:close/>
                </a:path>
              </a:pathLst>
            </a:custGeom>
            <a:solidFill>
              <a:srgbClr val="A2221C"/>
            </a:solidFill>
          </p:spPr>
        </p:sp>
        <p:sp>
          <p:nvSpPr>
            <p:cNvPr id="40" name="TextBox 40"/>
            <p:cNvSpPr txBox="1"/>
            <p:nvPr/>
          </p:nvSpPr>
          <p:spPr>
            <a:xfrm>
              <a:off x="0" y="-19050"/>
              <a:ext cx="4351758" cy="257477"/>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sp>
        <p:nvSpPr>
          <p:cNvPr id="41" name="TextBox 41"/>
          <p:cNvSpPr txBox="1"/>
          <p:nvPr/>
        </p:nvSpPr>
        <p:spPr>
          <a:xfrm>
            <a:off x="1433578" y="1499475"/>
            <a:ext cx="15472475" cy="514350"/>
          </a:xfrm>
          <a:prstGeom prst="rect">
            <a:avLst/>
          </a:prstGeom>
        </p:spPr>
        <p:txBody>
          <a:bodyPr lIns="0" tIns="0" rIns="0" bIns="0" rtlCol="0" anchor="t">
            <a:spAutoFit/>
          </a:bodyPr>
          <a:lstStyle/>
          <a:p>
            <a:pPr algn="ctr">
              <a:lnSpc>
                <a:spcPts val="4200"/>
              </a:lnSpc>
            </a:pPr>
            <a:r>
              <a:rPr lang="en-US" sz="3000">
                <a:solidFill>
                  <a:srgbClr val="FFFFFF"/>
                </a:solidFill>
                <a:latin typeface="Candal"/>
                <a:ea typeface="Candal"/>
                <a:cs typeface="Candal"/>
                <a:sym typeface="Candal"/>
              </a:rPr>
              <a:t>Control y seguimiento del Plan Estratégico: Roles y responsabilidades </a:t>
            </a:r>
          </a:p>
        </p:txBody>
      </p:sp>
      <p:sp>
        <p:nvSpPr>
          <p:cNvPr id="42" name="Freeform 42"/>
          <p:cNvSpPr/>
          <p:nvPr/>
        </p:nvSpPr>
        <p:spPr>
          <a:xfrm>
            <a:off x="715614" y="276258"/>
            <a:ext cx="2334238" cy="688600"/>
          </a:xfrm>
          <a:custGeom>
            <a:avLst/>
            <a:gdLst/>
            <a:ahLst/>
            <a:cxnLst/>
            <a:rect l="l" t="t" r="r" b="b"/>
            <a:pathLst>
              <a:path w="2334238" h="688600">
                <a:moveTo>
                  <a:pt x="0" y="0"/>
                </a:moveTo>
                <a:lnTo>
                  <a:pt x="2334238" y="0"/>
                </a:lnTo>
                <a:lnTo>
                  <a:pt x="2334238" y="688600"/>
                </a:lnTo>
                <a:lnTo>
                  <a:pt x="0" y="688600"/>
                </a:lnTo>
                <a:lnTo>
                  <a:pt x="0" y="0"/>
                </a:lnTo>
                <a:close/>
              </a:path>
            </a:pathLst>
          </a:custGeom>
          <a:blipFill>
            <a:blip r:embed="rId18"/>
            <a:stretch>
              <a:fillRect/>
            </a:stretch>
          </a:blipFill>
        </p:spPr>
      </p:sp>
      <p:sp>
        <p:nvSpPr>
          <p:cNvPr id="43" name="Freeform 43"/>
          <p:cNvSpPr/>
          <p:nvPr/>
        </p:nvSpPr>
        <p:spPr>
          <a:xfrm>
            <a:off x="15250941" y="373214"/>
            <a:ext cx="2269744" cy="494688"/>
          </a:xfrm>
          <a:custGeom>
            <a:avLst/>
            <a:gdLst/>
            <a:ahLst/>
            <a:cxnLst/>
            <a:rect l="l" t="t" r="r" b="b"/>
            <a:pathLst>
              <a:path w="2269744" h="494688">
                <a:moveTo>
                  <a:pt x="0" y="0"/>
                </a:moveTo>
                <a:lnTo>
                  <a:pt x="2269744" y="0"/>
                </a:lnTo>
                <a:lnTo>
                  <a:pt x="2269744" y="494688"/>
                </a:lnTo>
                <a:lnTo>
                  <a:pt x="0" y="494688"/>
                </a:lnTo>
                <a:lnTo>
                  <a:pt x="0" y="0"/>
                </a:lnTo>
                <a:close/>
              </a:path>
            </a:pathLst>
          </a:custGeom>
          <a:blipFill>
            <a:blip r:embed="rId19"/>
            <a:stretch>
              <a:fillRect/>
            </a:stretch>
          </a:blipFill>
        </p:spPr>
      </p:sp>
      <p:sp>
        <p:nvSpPr>
          <p:cNvPr id="44" name="Freeform 44"/>
          <p:cNvSpPr/>
          <p:nvPr/>
        </p:nvSpPr>
        <p:spPr>
          <a:xfrm>
            <a:off x="6280499" y="531243"/>
            <a:ext cx="703283" cy="223056"/>
          </a:xfrm>
          <a:custGeom>
            <a:avLst/>
            <a:gdLst/>
            <a:ahLst/>
            <a:cxnLst/>
            <a:rect l="l" t="t" r="r" b="b"/>
            <a:pathLst>
              <a:path w="703283" h="223056">
                <a:moveTo>
                  <a:pt x="0" y="0"/>
                </a:moveTo>
                <a:lnTo>
                  <a:pt x="703283" y="0"/>
                </a:lnTo>
                <a:lnTo>
                  <a:pt x="703283" y="223056"/>
                </a:lnTo>
                <a:lnTo>
                  <a:pt x="0" y="223056"/>
                </a:lnTo>
                <a:lnTo>
                  <a:pt x="0" y="0"/>
                </a:lnTo>
                <a:close/>
              </a:path>
            </a:pathLst>
          </a:custGeom>
          <a:blipFill>
            <a:blip r:embed="rId20"/>
            <a:stretch>
              <a:fillRect/>
            </a:stretch>
          </a:blipFill>
        </p:spPr>
      </p:sp>
      <p:sp>
        <p:nvSpPr>
          <p:cNvPr id="45" name="TextBox 45"/>
          <p:cNvSpPr txBox="1"/>
          <p:nvPr/>
        </p:nvSpPr>
        <p:spPr>
          <a:xfrm>
            <a:off x="7047936" y="422121"/>
            <a:ext cx="5089178" cy="349250"/>
          </a:xfrm>
          <a:prstGeom prst="rect">
            <a:avLst/>
          </a:prstGeom>
        </p:spPr>
        <p:txBody>
          <a:bodyPr lIns="0" tIns="0" rIns="0" bIns="0" rtlCol="0" anchor="t">
            <a:spAutoFit/>
          </a:bodyPr>
          <a:lstStyle/>
          <a:p>
            <a:pPr algn="ctr">
              <a:lnSpc>
                <a:spcPts val="2800"/>
              </a:lnSpc>
              <a:spcBef>
                <a:spcPct val="0"/>
              </a:spcBef>
            </a:pPr>
            <a:r>
              <a:rPr lang="en-US" sz="2000" b="1" u="sng" spc="220">
                <a:solidFill>
                  <a:srgbClr val="C22827"/>
                </a:solidFill>
                <a:latin typeface="Arsenal Bold"/>
                <a:ea typeface="Arsenal Bold"/>
                <a:cs typeface="Arsenal Bold"/>
                <a:sym typeface="Arsenal Bold"/>
              </a:rPr>
              <a:t>P</a:t>
            </a:r>
            <a:r>
              <a:rPr lang="en-US" sz="2000" u="sng" spc="220">
                <a:solidFill>
                  <a:srgbClr val="C22827"/>
                </a:solidFill>
                <a:latin typeface="Arsenal"/>
                <a:ea typeface="Arsenal"/>
                <a:cs typeface="Arsenal"/>
                <a:sym typeface="Arsenal"/>
              </a:rPr>
              <a:t>lan </a:t>
            </a:r>
            <a:r>
              <a:rPr lang="en-US" sz="2000" b="1" u="sng" spc="220">
                <a:solidFill>
                  <a:srgbClr val="C22827"/>
                </a:solidFill>
                <a:latin typeface="Arsenal Bold"/>
                <a:ea typeface="Arsenal Bold"/>
                <a:cs typeface="Arsenal Bold"/>
                <a:sym typeface="Arsenal Bold"/>
              </a:rPr>
              <a:t>E</a:t>
            </a:r>
            <a:r>
              <a:rPr lang="en-US" sz="2000" u="sng" spc="220">
                <a:solidFill>
                  <a:srgbClr val="C22827"/>
                </a:solidFill>
                <a:latin typeface="Arsenal"/>
                <a:ea typeface="Arsenal"/>
                <a:cs typeface="Arsenal"/>
                <a:sym typeface="Arsenal"/>
              </a:rPr>
              <a:t>stratégico INAEM</a:t>
            </a:r>
            <a:r>
              <a:rPr lang="en-US" sz="2000" b="1" u="sng" spc="220">
                <a:solidFill>
                  <a:srgbClr val="C22827"/>
                </a:solidFill>
                <a:latin typeface="Arsenal Bold"/>
                <a:ea typeface="Arsenal Bold"/>
                <a:cs typeface="Arsenal Bold"/>
                <a:sym typeface="Arsenal Bold"/>
              </a:rPr>
              <a:t> 6.0</a:t>
            </a:r>
            <a:r>
              <a:rPr lang="en-US" sz="2000" u="sng" spc="220">
                <a:solidFill>
                  <a:srgbClr val="C22827"/>
                </a:solidFill>
                <a:latin typeface="Arsenal"/>
                <a:ea typeface="Arsenal"/>
                <a:cs typeface="Arsenal"/>
                <a:sym typeface="Arsenal"/>
              </a:rPr>
              <a:t>. </a:t>
            </a:r>
            <a:r>
              <a:rPr lang="en-US" sz="2000" i="1" u="sng" spc="220">
                <a:solidFill>
                  <a:srgbClr val="63686B"/>
                </a:solidFill>
                <a:latin typeface="Arsenal Italics"/>
                <a:ea typeface="Arsenal Italics"/>
                <a:cs typeface="Arsenal Italics"/>
                <a:sym typeface="Arsenal Italics"/>
              </a:rPr>
              <a:t>2024/2027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2134490" y="5969792"/>
            <a:ext cx="6233607" cy="6028554"/>
            <a:chOff x="0" y="0"/>
            <a:chExt cx="840446" cy="812800"/>
          </a:xfrm>
        </p:grpSpPr>
        <p:sp>
          <p:nvSpPr>
            <p:cNvPr id="3" name="Freeform 3"/>
            <p:cNvSpPr/>
            <p:nvPr/>
          </p:nvSpPr>
          <p:spPr>
            <a:xfrm>
              <a:off x="0" y="0"/>
              <a:ext cx="840446" cy="812800"/>
            </a:xfrm>
            <a:custGeom>
              <a:avLst/>
              <a:gdLst/>
              <a:ahLst/>
              <a:cxnLst/>
              <a:rect l="l" t="t" r="r" b="b"/>
              <a:pathLst>
                <a:path w="840446" h="812800">
                  <a:moveTo>
                    <a:pt x="420223" y="0"/>
                  </a:moveTo>
                  <a:cubicBezTo>
                    <a:pt x="188140" y="0"/>
                    <a:pt x="0" y="181951"/>
                    <a:pt x="0" y="406400"/>
                  </a:cubicBezTo>
                  <a:cubicBezTo>
                    <a:pt x="0" y="630849"/>
                    <a:pt x="188140" y="812800"/>
                    <a:pt x="420223" y="812800"/>
                  </a:cubicBezTo>
                  <a:cubicBezTo>
                    <a:pt x="652306" y="812800"/>
                    <a:pt x="840446" y="630849"/>
                    <a:pt x="840446" y="406400"/>
                  </a:cubicBezTo>
                  <a:cubicBezTo>
                    <a:pt x="840446" y="181951"/>
                    <a:pt x="652306" y="0"/>
                    <a:pt x="420223" y="0"/>
                  </a:cubicBezTo>
                  <a:close/>
                </a:path>
              </a:pathLst>
            </a:custGeom>
            <a:solidFill>
              <a:srgbClr val="A2221C">
                <a:alpha val="40784"/>
              </a:srgbClr>
            </a:solidFill>
          </p:spPr>
        </p:sp>
        <p:sp>
          <p:nvSpPr>
            <p:cNvPr id="4" name="TextBox 4"/>
            <p:cNvSpPr txBox="1"/>
            <p:nvPr/>
          </p:nvSpPr>
          <p:spPr>
            <a:xfrm>
              <a:off x="78792" y="57150"/>
              <a:ext cx="682863" cy="679450"/>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flipH="1">
            <a:off x="1624092" y="6317011"/>
            <a:ext cx="8274684" cy="5762189"/>
          </a:xfrm>
          <a:custGeom>
            <a:avLst/>
            <a:gdLst/>
            <a:ahLst/>
            <a:cxnLst/>
            <a:rect l="l" t="t" r="r" b="b"/>
            <a:pathLst>
              <a:path w="8274684" h="5762189">
                <a:moveTo>
                  <a:pt x="8274684" y="0"/>
                </a:moveTo>
                <a:lnTo>
                  <a:pt x="0" y="0"/>
                </a:lnTo>
                <a:lnTo>
                  <a:pt x="0" y="5762189"/>
                </a:lnTo>
                <a:lnTo>
                  <a:pt x="8274684" y="5762189"/>
                </a:lnTo>
                <a:lnTo>
                  <a:pt x="8274684"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11390589" y="9644995"/>
            <a:ext cx="1327684" cy="1284010"/>
            <a:chOff x="0" y="0"/>
            <a:chExt cx="840446" cy="812800"/>
          </a:xfrm>
        </p:grpSpPr>
        <p:sp>
          <p:nvSpPr>
            <p:cNvPr id="7" name="Freeform 7"/>
            <p:cNvSpPr/>
            <p:nvPr/>
          </p:nvSpPr>
          <p:spPr>
            <a:xfrm>
              <a:off x="0" y="0"/>
              <a:ext cx="840446" cy="812800"/>
            </a:xfrm>
            <a:custGeom>
              <a:avLst/>
              <a:gdLst/>
              <a:ahLst/>
              <a:cxnLst/>
              <a:rect l="l" t="t" r="r" b="b"/>
              <a:pathLst>
                <a:path w="840446" h="812800">
                  <a:moveTo>
                    <a:pt x="420223" y="0"/>
                  </a:moveTo>
                  <a:cubicBezTo>
                    <a:pt x="188140" y="0"/>
                    <a:pt x="0" y="181951"/>
                    <a:pt x="0" y="406400"/>
                  </a:cubicBezTo>
                  <a:cubicBezTo>
                    <a:pt x="0" y="630849"/>
                    <a:pt x="188140" y="812800"/>
                    <a:pt x="420223" y="812800"/>
                  </a:cubicBezTo>
                  <a:cubicBezTo>
                    <a:pt x="652306" y="812800"/>
                    <a:pt x="840446" y="630849"/>
                    <a:pt x="840446" y="406400"/>
                  </a:cubicBezTo>
                  <a:cubicBezTo>
                    <a:pt x="840446" y="181951"/>
                    <a:pt x="652306" y="0"/>
                    <a:pt x="420223" y="0"/>
                  </a:cubicBezTo>
                  <a:close/>
                </a:path>
              </a:pathLst>
            </a:custGeom>
            <a:solidFill>
              <a:srgbClr val="BB5F5F">
                <a:alpha val="49804"/>
              </a:srgbClr>
            </a:solidFill>
          </p:spPr>
        </p:sp>
        <p:sp>
          <p:nvSpPr>
            <p:cNvPr id="8" name="TextBox 8"/>
            <p:cNvSpPr txBox="1"/>
            <p:nvPr/>
          </p:nvSpPr>
          <p:spPr>
            <a:xfrm>
              <a:off x="78792" y="57150"/>
              <a:ext cx="682863" cy="679450"/>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2490312" y="5019242"/>
            <a:ext cx="205014" cy="2050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F6F"/>
            </a:solidFill>
            <a:ln cap="sq">
              <a:noFill/>
              <a:prstDash val="solid"/>
              <a:miter/>
            </a:ln>
          </p:spPr>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12" name="TextBox 12"/>
          <p:cNvSpPr txBox="1"/>
          <p:nvPr/>
        </p:nvSpPr>
        <p:spPr>
          <a:xfrm>
            <a:off x="2490312" y="1749647"/>
            <a:ext cx="12808394" cy="763879"/>
          </a:xfrm>
          <a:prstGeom prst="rect">
            <a:avLst/>
          </a:prstGeom>
        </p:spPr>
        <p:txBody>
          <a:bodyPr lIns="0" tIns="0" rIns="0" bIns="0" rtlCol="0" anchor="t">
            <a:spAutoFit/>
          </a:bodyPr>
          <a:lstStyle/>
          <a:p>
            <a:pPr marL="0" lvl="0" indent="0" algn="l">
              <a:lnSpc>
                <a:spcPts val="5809"/>
              </a:lnSpc>
              <a:spcBef>
                <a:spcPct val="0"/>
              </a:spcBef>
            </a:pPr>
            <a:r>
              <a:rPr lang="en-US" sz="5480">
                <a:solidFill>
                  <a:srgbClr val="171A59"/>
                </a:solidFill>
                <a:latin typeface="Candal"/>
                <a:ea typeface="Candal"/>
                <a:cs typeface="Candal"/>
                <a:sym typeface="Candal"/>
              </a:rPr>
              <a:t>Comunicación y transparencia </a:t>
            </a:r>
          </a:p>
        </p:txBody>
      </p:sp>
      <p:sp>
        <p:nvSpPr>
          <p:cNvPr id="13" name="TextBox 13"/>
          <p:cNvSpPr txBox="1"/>
          <p:nvPr/>
        </p:nvSpPr>
        <p:spPr>
          <a:xfrm>
            <a:off x="2940843" y="3468129"/>
            <a:ext cx="5793582" cy="1072818"/>
          </a:xfrm>
          <a:prstGeom prst="rect">
            <a:avLst/>
          </a:prstGeom>
        </p:spPr>
        <p:txBody>
          <a:bodyPr lIns="0" tIns="0" rIns="0" bIns="0" rtlCol="0" anchor="t">
            <a:spAutoFit/>
          </a:bodyPr>
          <a:lstStyle/>
          <a:p>
            <a:pPr algn="l">
              <a:lnSpc>
                <a:spcPts val="2909"/>
              </a:lnSpc>
            </a:pPr>
            <a:r>
              <a:rPr lang="en-US" sz="1901">
                <a:solidFill>
                  <a:srgbClr val="171A59"/>
                </a:solidFill>
                <a:latin typeface="Canva Sans"/>
                <a:ea typeface="Canva Sans"/>
                <a:cs typeface="Canva Sans"/>
                <a:sym typeface="Canva Sans"/>
              </a:rPr>
              <a:t>La organización se ha implicado en la definición del PE y ha de estar implicada en su ejecución, así como conocer la evolución de su implantación.</a:t>
            </a:r>
          </a:p>
        </p:txBody>
      </p:sp>
      <p:sp>
        <p:nvSpPr>
          <p:cNvPr id="14" name="TextBox 14"/>
          <p:cNvSpPr txBox="1"/>
          <p:nvPr/>
        </p:nvSpPr>
        <p:spPr>
          <a:xfrm>
            <a:off x="2940843" y="2976857"/>
            <a:ext cx="3404627" cy="370587"/>
          </a:xfrm>
          <a:prstGeom prst="rect">
            <a:avLst/>
          </a:prstGeom>
        </p:spPr>
        <p:txBody>
          <a:bodyPr lIns="0" tIns="0" rIns="0" bIns="0" rtlCol="0" anchor="t">
            <a:spAutoFit/>
          </a:bodyPr>
          <a:lstStyle/>
          <a:p>
            <a:pPr algn="l">
              <a:lnSpc>
                <a:spcPts val="3161"/>
              </a:lnSpc>
            </a:pPr>
            <a:r>
              <a:rPr lang="en-US" sz="2066" b="1">
                <a:solidFill>
                  <a:srgbClr val="171A59"/>
                </a:solidFill>
                <a:latin typeface="Canva Sans Bold"/>
                <a:ea typeface="Canva Sans Bold"/>
                <a:cs typeface="Canva Sans Bold"/>
                <a:sym typeface="Canva Sans Bold"/>
              </a:rPr>
              <a:t>La organización</a:t>
            </a:r>
          </a:p>
        </p:txBody>
      </p:sp>
      <p:sp>
        <p:nvSpPr>
          <p:cNvPr id="15" name="TextBox 15"/>
          <p:cNvSpPr txBox="1"/>
          <p:nvPr/>
        </p:nvSpPr>
        <p:spPr>
          <a:xfrm>
            <a:off x="9755320" y="3458604"/>
            <a:ext cx="6970560" cy="1434768"/>
          </a:xfrm>
          <a:prstGeom prst="rect">
            <a:avLst/>
          </a:prstGeom>
        </p:spPr>
        <p:txBody>
          <a:bodyPr lIns="0" tIns="0" rIns="0" bIns="0" rtlCol="0" anchor="t">
            <a:spAutoFit/>
          </a:bodyPr>
          <a:lstStyle/>
          <a:p>
            <a:pPr algn="l">
              <a:lnSpc>
                <a:spcPts val="2909"/>
              </a:lnSpc>
            </a:pPr>
            <a:r>
              <a:rPr lang="en-US" sz="1901">
                <a:solidFill>
                  <a:srgbClr val="171A59"/>
                </a:solidFill>
                <a:latin typeface="Canva Sans"/>
                <a:ea typeface="Canva Sans"/>
                <a:cs typeface="Canva Sans"/>
                <a:sym typeface="Canva Sans"/>
              </a:rPr>
              <a:t>Desde la Comisión de Estrategia (equipo directivo), se promoverá la transparencia en el proceso de implantación, asegurando que todos los miembros del INAEM estén informados y comprometidos con los objetivos del Plan. </a:t>
            </a:r>
          </a:p>
        </p:txBody>
      </p:sp>
      <p:sp>
        <p:nvSpPr>
          <p:cNvPr id="16" name="TextBox 16"/>
          <p:cNvSpPr txBox="1"/>
          <p:nvPr/>
        </p:nvSpPr>
        <p:spPr>
          <a:xfrm>
            <a:off x="2940843" y="4883847"/>
            <a:ext cx="3988748" cy="370587"/>
          </a:xfrm>
          <a:prstGeom prst="rect">
            <a:avLst/>
          </a:prstGeom>
        </p:spPr>
        <p:txBody>
          <a:bodyPr lIns="0" tIns="0" rIns="0" bIns="0" rtlCol="0" anchor="t">
            <a:spAutoFit/>
          </a:bodyPr>
          <a:lstStyle/>
          <a:p>
            <a:pPr algn="l">
              <a:lnSpc>
                <a:spcPts val="3161"/>
              </a:lnSpc>
            </a:pPr>
            <a:r>
              <a:rPr lang="en-US" sz="2066" b="1">
                <a:solidFill>
                  <a:srgbClr val="171A59"/>
                </a:solidFill>
                <a:latin typeface="Canva Sans Bold"/>
                <a:ea typeface="Canva Sans Bold"/>
                <a:cs typeface="Canva Sans Bold"/>
                <a:sym typeface="Canva Sans Bold"/>
              </a:rPr>
              <a:t>Grupos de interés externos</a:t>
            </a:r>
          </a:p>
        </p:txBody>
      </p:sp>
      <p:grpSp>
        <p:nvGrpSpPr>
          <p:cNvPr id="17" name="Group 17"/>
          <p:cNvGrpSpPr/>
          <p:nvPr/>
        </p:nvGrpSpPr>
        <p:grpSpPr>
          <a:xfrm>
            <a:off x="2490312" y="3073129"/>
            <a:ext cx="205014" cy="20501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F6F"/>
            </a:solidFill>
            <a:ln cap="sq">
              <a:noFill/>
              <a:prstDash val="solid"/>
              <a:miter/>
            </a:ln>
          </p:spPr>
        </p:sp>
        <p:sp>
          <p:nvSpPr>
            <p:cNvPr id="19" name="TextBox 19"/>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20" name="TextBox 20"/>
          <p:cNvSpPr txBox="1"/>
          <p:nvPr/>
        </p:nvSpPr>
        <p:spPr>
          <a:xfrm>
            <a:off x="9755320" y="3015979"/>
            <a:ext cx="3404627" cy="370587"/>
          </a:xfrm>
          <a:prstGeom prst="rect">
            <a:avLst/>
          </a:prstGeom>
        </p:spPr>
        <p:txBody>
          <a:bodyPr lIns="0" tIns="0" rIns="0" bIns="0" rtlCol="0" anchor="t">
            <a:spAutoFit/>
          </a:bodyPr>
          <a:lstStyle/>
          <a:p>
            <a:pPr algn="l">
              <a:lnSpc>
                <a:spcPts val="3161"/>
              </a:lnSpc>
            </a:pPr>
            <a:r>
              <a:rPr lang="en-US" sz="2066" b="1">
                <a:solidFill>
                  <a:srgbClr val="171A59"/>
                </a:solidFill>
                <a:latin typeface="Canva Sans Bold"/>
                <a:ea typeface="Canva Sans Bold"/>
                <a:cs typeface="Canva Sans Bold"/>
                <a:sym typeface="Canva Sans Bold"/>
              </a:rPr>
              <a:t>Transparencia</a:t>
            </a:r>
          </a:p>
        </p:txBody>
      </p:sp>
      <p:sp>
        <p:nvSpPr>
          <p:cNvPr id="21" name="TextBox 21"/>
          <p:cNvSpPr txBox="1"/>
          <p:nvPr/>
        </p:nvSpPr>
        <p:spPr>
          <a:xfrm>
            <a:off x="2940843" y="5415643"/>
            <a:ext cx="5258639" cy="710868"/>
          </a:xfrm>
          <a:prstGeom prst="rect">
            <a:avLst/>
          </a:prstGeom>
        </p:spPr>
        <p:txBody>
          <a:bodyPr lIns="0" tIns="0" rIns="0" bIns="0" rtlCol="0" anchor="t">
            <a:spAutoFit/>
          </a:bodyPr>
          <a:lstStyle/>
          <a:p>
            <a:pPr algn="l">
              <a:lnSpc>
                <a:spcPts val="2909"/>
              </a:lnSpc>
            </a:pPr>
            <a:r>
              <a:rPr lang="en-US" sz="1901">
                <a:solidFill>
                  <a:srgbClr val="171A59"/>
                </a:solidFill>
                <a:latin typeface="Canva Sans"/>
                <a:ea typeface="Canva Sans"/>
                <a:cs typeface="Canva Sans"/>
                <a:sym typeface="Canva Sans"/>
              </a:rPr>
              <a:t>Se facilitará el conocimiento del Plan y su posible implicación </a:t>
            </a:r>
          </a:p>
        </p:txBody>
      </p:sp>
      <p:sp>
        <p:nvSpPr>
          <p:cNvPr id="22" name="TextBox 22"/>
          <p:cNvSpPr txBox="1"/>
          <p:nvPr/>
        </p:nvSpPr>
        <p:spPr>
          <a:xfrm>
            <a:off x="9592059" y="5855492"/>
            <a:ext cx="6305311" cy="2882568"/>
          </a:xfrm>
          <a:prstGeom prst="rect">
            <a:avLst/>
          </a:prstGeom>
        </p:spPr>
        <p:txBody>
          <a:bodyPr lIns="0" tIns="0" rIns="0" bIns="0" rtlCol="0" anchor="t">
            <a:spAutoFit/>
          </a:bodyPr>
          <a:lstStyle/>
          <a:p>
            <a:pPr marL="410613" lvl="1" indent="-205306" algn="l">
              <a:lnSpc>
                <a:spcPts val="2909"/>
              </a:lnSpc>
              <a:buFont typeface="Arial"/>
              <a:buChar char="•"/>
            </a:pPr>
            <a:r>
              <a:rPr lang="en-US" sz="1901">
                <a:solidFill>
                  <a:srgbClr val="171A59"/>
                </a:solidFill>
                <a:latin typeface="Canva Sans"/>
                <a:ea typeface="Canva Sans"/>
                <a:cs typeface="Canva Sans"/>
                <a:sym typeface="Canva Sans"/>
              </a:rPr>
              <a:t>Desde la Dirección Gerencia, con periodicidad mínima</a:t>
            </a:r>
            <a:r>
              <a:rPr lang="en-US" sz="1901" b="1">
                <a:solidFill>
                  <a:srgbClr val="171A59"/>
                </a:solidFill>
                <a:latin typeface="Canva Sans Bold"/>
                <a:ea typeface="Canva Sans Bold"/>
                <a:cs typeface="Canva Sans Bold"/>
                <a:sym typeface="Canva Sans Bold"/>
              </a:rPr>
              <a:t> semestral</a:t>
            </a:r>
            <a:r>
              <a:rPr lang="en-US" sz="1901">
                <a:solidFill>
                  <a:srgbClr val="171A59"/>
                </a:solidFill>
                <a:latin typeface="Canva Sans"/>
                <a:ea typeface="Canva Sans"/>
                <a:cs typeface="Canva Sans"/>
                <a:sym typeface="Canva Sans"/>
              </a:rPr>
              <a:t>, se informará de los avances en la ejecución del PE. </a:t>
            </a:r>
          </a:p>
          <a:p>
            <a:pPr marL="410613" lvl="1" indent="-205306" algn="l">
              <a:lnSpc>
                <a:spcPts val="2909"/>
              </a:lnSpc>
              <a:buFont typeface="Arial"/>
              <a:buChar char="•"/>
            </a:pPr>
            <a:r>
              <a:rPr lang="en-US" sz="1901">
                <a:solidFill>
                  <a:srgbClr val="171A59"/>
                </a:solidFill>
                <a:latin typeface="Canva Sans"/>
                <a:ea typeface="Canva Sans"/>
                <a:cs typeface="Canva Sans"/>
                <a:sym typeface="Canva Sans"/>
              </a:rPr>
              <a:t>Información periódica a través del boletín interno.</a:t>
            </a:r>
          </a:p>
          <a:p>
            <a:pPr marL="410613" lvl="1" indent="-205306" algn="l">
              <a:lnSpc>
                <a:spcPts val="2909"/>
              </a:lnSpc>
              <a:buFont typeface="Arial"/>
              <a:buChar char="•"/>
            </a:pPr>
            <a:r>
              <a:rPr lang="en-US" sz="1901">
                <a:solidFill>
                  <a:srgbClr val="171A59"/>
                </a:solidFill>
                <a:latin typeface="Canva Sans"/>
                <a:ea typeface="Canva Sans"/>
                <a:cs typeface="Canva Sans"/>
                <a:sym typeface="Canva Sans"/>
              </a:rPr>
              <a:t>Una vez finalizado cada proyecto, el jefe de proyecto incorporará en el Plan de Comunicación Interna la explicación del trabajo realizado y los resultados conseguidos. </a:t>
            </a:r>
          </a:p>
        </p:txBody>
      </p:sp>
      <p:sp>
        <p:nvSpPr>
          <p:cNvPr id="23" name="TextBox 23"/>
          <p:cNvSpPr txBox="1"/>
          <p:nvPr/>
        </p:nvSpPr>
        <p:spPr>
          <a:xfrm>
            <a:off x="9755320" y="5326171"/>
            <a:ext cx="3404627" cy="370587"/>
          </a:xfrm>
          <a:prstGeom prst="rect">
            <a:avLst/>
          </a:prstGeom>
        </p:spPr>
        <p:txBody>
          <a:bodyPr lIns="0" tIns="0" rIns="0" bIns="0" rtlCol="0" anchor="t">
            <a:spAutoFit/>
          </a:bodyPr>
          <a:lstStyle/>
          <a:p>
            <a:pPr algn="l">
              <a:lnSpc>
                <a:spcPts val="3161"/>
              </a:lnSpc>
            </a:pPr>
            <a:r>
              <a:rPr lang="en-US" sz="2066" b="1">
                <a:solidFill>
                  <a:srgbClr val="171A59"/>
                </a:solidFill>
                <a:latin typeface="Canva Sans Bold"/>
                <a:ea typeface="Canva Sans Bold"/>
                <a:cs typeface="Canva Sans Bold"/>
                <a:sym typeface="Canva Sans Bold"/>
              </a:rPr>
              <a:t>Información</a:t>
            </a:r>
          </a:p>
        </p:txBody>
      </p:sp>
      <p:grpSp>
        <p:nvGrpSpPr>
          <p:cNvPr id="24" name="Group 24"/>
          <p:cNvGrpSpPr/>
          <p:nvPr/>
        </p:nvGrpSpPr>
        <p:grpSpPr>
          <a:xfrm>
            <a:off x="9144000" y="3112252"/>
            <a:ext cx="205014" cy="20501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F6F"/>
            </a:solidFill>
            <a:ln cap="sq">
              <a:noFill/>
              <a:prstDash val="solid"/>
              <a:miter/>
            </a:ln>
          </p:spPr>
        </p:sp>
        <p:sp>
          <p:nvSpPr>
            <p:cNvPr id="26" name="TextBox 26"/>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27" name="Group 27"/>
          <p:cNvGrpSpPr/>
          <p:nvPr/>
        </p:nvGrpSpPr>
        <p:grpSpPr>
          <a:xfrm>
            <a:off x="9144000" y="5417936"/>
            <a:ext cx="205014" cy="205014"/>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F6F"/>
            </a:solidFill>
            <a:ln cap="sq">
              <a:noFill/>
              <a:prstDash val="solid"/>
              <a:miter/>
            </a:ln>
          </p:spPr>
        </p:sp>
        <p:sp>
          <p:nvSpPr>
            <p:cNvPr id="29" name="TextBox 29"/>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30" name="Group 30"/>
          <p:cNvGrpSpPr/>
          <p:nvPr/>
        </p:nvGrpSpPr>
        <p:grpSpPr>
          <a:xfrm>
            <a:off x="16306945" y="4371132"/>
            <a:ext cx="5991559" cy="5794468"/>
            <a:chOff x="0" y="0"/>
            <a:chExt cx="840446" cy="812800"/>
          </a:xfrm>
        </p:grpSpPr>
        <p:sp>
          <p:nvSpPr>
            <p:cNvPr id="31" name="Freeform 31"/>
            <p:cNvSpPr/>
            <p:nvPr/>
          </p:nvSpPr>
          <p:spPr>
            <a:xfrm>
              <a:off x="0" y="0"/>
              <a:ext cx="840446" cy="812800"/>
            </a:xfrm>
            <a:custGeom>
              <a:avLst/>
              <a:gdLst/>
              <a:ahLst/>
              <a:cxnLst/>
              <a:rect l="l" t="t" r="r" b="b"/>
              <a:pathLst>
                <a:path w="840446" h="812800">
                  <a:moveTo>
                    <a:pt x="420223" y="0"/>
                  </a:moveTo>
                  <a:cubicBezTo>
                    <a:pt x="188140" y="0"/>
                    <a:pt x="0" y="181951"/>
                    <a:pt x="0" y="406400"/>
                  </a:cubicBezTo>
                  <a:cubicBezTo>
                    <a:pt x="0" y="630849"/>
                    <a:pt x="188140" y="812800"/>
                    <a:pt x="420223" y="812800"/>
                  </a:cubicBezTo>
                  <a:cubicBezTo>
                    <a:pt x="652306" y="812800"/>
                    <a:pt x="840446" y="630849"/>
                    <a:pt x="840446" y="406400"/>
                  </a:cubicBezTo>
                  <a:cubicBezTo>
                    <a:pt x="840446" y="181951"/>
                    <a:pt x="652306" y="0"/>
                    <a:pt x="420223" y="0"/>
                  </a:cubicBezTo>
                  <a:close/>
                </a:path>
              </a:pathLst>
            </a:custGeom>
            <a:solidFill>
              <a:srgbClr val="A2221C"/>
            </a:solidFill>
          </p:spPr>
        </p:sp>
        <p:sp>
          <p:nvSpPr>
            <p:cNvPr id="32" name="TextBox 32"/>
            <p:cNvSpPr txBox="1"/>
            <p:nvPr/>
          </p:nvSpPr>
          <p:spPr>
            <a:xfrm>
              <a:off x="78792" y="57150"/>
              <a:ext cx="682863" cy="679450"/>
            </a:xfrm>
            <a:prstGeom prst="rect">
              <a:avLst/>
            </a:prstGeom>
          </p:spPr>
          <p:txBody>
            <a:bodyPr lIns="50800" tIns="50800" rIns="50800" bIns="50800" rtlCol="0" anchor="ctr"/>
            <a:lstStyle/>
            <a:p>
              <a:pPr algn="ctr">
                <a:lnSpc>
                  <a:spcPts val="2859"/>
                </a:lnSpc>
              </a:pPr>
              <a:endParaRPr/>
            </a:p>
          </p:txBody>
        </p:sp>
      </p:grpSp>
      <p:sp>
        <p:nvSpPr>
          <p:cNvPr id="33" name="Freeform 33"/>
          <p:cNvSpPr/>
          <p:nvPr/>
        </p:nvSpPr>
        <p:spPr>
          <a:xfrm>
            <a:off x="715614" y="276258"/>
            <a:ext cx="2334238" cy="688600"/>
          </a:xfrm>
          <a:custGeom>
            <a:avLst/>
            <a:gdLst/>
            <a:ahLst/>
            <a:cxnLst/>
            <a:rect l="l" t="t" r="r" b="b"/>
            <a:pathLst>
              <a:path w="2334238" h="688600">
                <a:moveTo>
                  <a:pt x="0" y="0"/>
                </a:moveTo>
                <a:lnTo>
                  <a:pt x="2334238" y="0"/>
                </a:lnTo>
                <a:lnTo>
                  <a:pt x="2334238" y="688600"/>
                </a:lnTo>
                <a:lnTo>
                  <a:pt x="0" y="688600"/>
                </a:lnTo>
                <a:lnTo>
                  <a:pt x="0" y="0"/>
                </a:lnTo>
                <a:close/>
              </a:path>
            </a:pathLst>
          </a:custGeom>
          <a:blipFill>
            <a:blip r:embed="rId5"/>
            <a:stretch>
              <a:fillRect/>
            </a:stretch>
          </a:blipFill>
        </p:spPr>
      </p:sp>
      <p:sp>
        <p:nvSpPr>
          <p:cNvPr id="34" name="Freeform 34"/>
          <p:cNvSpPr/>
          <p:nvPr/>
        </p:nvSpPr>
        <p:spPr>
          <a:xfrm>
            <a:off x="15250941" y="373214"/>
            <a:ext cx="2269744" cy="494688"/>
          </a:xfrm>
          <a:custGeom>
            <a:avLst/>
            <a:gdLst/>
            <a:ahLst/>
            <a:cxnLst/>
            <a:rect l="l" t="t" r="r" b="b"/>
            <a:pathLst>
              <a:path w="2269744" h="494688">
                <a:moveTo>
                  <a:pt x="0" y="0"/>
                </a:moveTo>
                <a:lnTo>
                  <a:pt x="2269744" y="0"/>
                </a:lnTo>
                <a:lnTo>
                  <a:pt x="2269744" y="494688"/>
                </a:lnTo>
                <a:lnTo>
                  <a:pt x="0" y="494688"/>
                </a:lnTo>
                <a:lnTo>
                  <a:pt x="0" y="0"/>
                </a:lnTo>
                <a:close/>
              </a:path>
            </a:pathLst>
          </a:custGeom>
          <a:blipFill>
            <a:blip r:embed="rId6"/>
            <a:stretch>
              <a:fillRect/>
            </a:stretch>
          </a:blipFill>
        </p:spPr>
      </p:sp>
      <p:sp>
        <p:nvSpPr>
          <p:cNvPr id="35" name="Freeform 35"/>
          <p:cNvSpPr/>
          <p:nvPr/>
        </p:nvSpPr>
        <p:spPr>
          <a:xfrm>
            <a:off x="6280499" y="531243"/>
            <a:ext cx="703283" cy="223056"/>
          </a:xfrm>
          <a:custGeom>
            <a:avLst/>
            <a:gdLst/>
            <a:ahLst/>
            <a:cxnLst/>
            <a:rect l="l" t="t" r="r" b="b"/>
            <a:pathLst>
              <a:path w="703283" h="223056">
                <a:moveTo>
                  <a:pt x="0" y="0"/>
                </a:moveTo>
                <a:lnTo>
                  <a:pt x="703283" y="0"/>
                </a:lnTo>
                <a:lnTo>
                  <a:pt x="703283" y="223056"/>
                </a:lnTo>
                <a:lnTo>
                  <a:pt x="0" y="223056"/>
                </a:lnTo>
                <a:lnTo>
                  <a:pt x="0" y="0"/>
                </a:lnTo>
                <a:close/>
              </a:path>
            </a:pathLst>
          </a:custGeom>
          <a:blipFill>
            <a:blip r:embed="rId7"/>
            <a:stretch>
              <a:fillRect/>
            </a:stretch>
          </a:blipFill>
        </p:spPr>
      </p:sp>
      <p:sp>
        <p:nvSpPr>
          <p:cNvPr id="36" name="TextBox 36"/>
          <p:cNvSpPr txBox="1"/>
          <p:nvPr/>
        </p:nvSpPr>
        <p:spPr>
          <a:xfrm>
            <a:off x="7047936" y="422121"/>
            <a:ext cx="5089178" cy="349250"/>
          </a:xfrm>
          <a:prstGeom prst="rect">
            <a:avLst/>
          </a:prstGeom>
        </p:spPr>
        <p:txBody>
          <a:bodyPr lIns="0" tIns="0" rIns="0" bIns="0" rtlCol="0" anchor="t">
            <a:spAutoFit/>
          </a:bodyPr>
          <a:lstStyle/>
          <a:p>
            <a:pPr algn="ctr">
              <a:lnSpc>
                <a:spcPts val="2800"/>
              </a:lnSpc>
              <a:spcBef>
                <a:spcPct val="0"/>
              </a:spcBef>
            </a:pPr>
            <a:r>
              <a:rPr lang="en-US" sz="2000" b="1" u="sng" spc="220">
                <a:solidFill>
                  <a:srgbClr val="C22827"/>
                </a:solidFill>
                <a:latin typeface="Arsenal Bold"/>
                <a:ea typeface="Arsenal Bold"/>
                <a:cs typeface="Arsenal Bold"/>
                <a:sym typeface="Arsenal Bold"/>
              </a:rPr>
              <a:t>P</a:t>
            </a:r>
            <a:r>
              <a:rPr lang="en-US" sz="2000" u="sng" spc="220">
                <a:solidFill>
                  <a:srgbClr val="C22827"/>
                </a:solidFill>
                <a:latin typeface="Arsenal"/>
                <a:ea typeface="Arsenal"/>
                <a:cs typeface="Arsenal"/>
                <a:sym typeface="Arsenal"/>
              </a:rPr>
              <a:t>lan </a:t>
            </a:r>
            <a:r>
              <a:rPr lang="en-US" sz="2000" b="1" u="sng" spc="220">
                <a:solidFill>
                  <a:srgbClr val="C22827"/>
                </a:solidFill>
                <a:latin typeface="Arsenal Bold"/>
                <a:ea typeface="Arsenal Bold"/>
                <a:cs typeface="Arsenal Bold"/>
                <a:sym typeface="Arsenal Bold"/>
              </a:rPr>
              <a:t>E</a:t>
            </a:r>
            <a:r>
              <a:rPr lang="en-US" sz="2000" u="sng" spc="220">
                <a:solidFill>
                  <a:srgbClr val="C22827"/>
                </a:solidFill>
                <a:latin typeface="Arsenal"/>
                <a:ea typeface="Arsenal"/>
                <a:cs typeface="Arsenal"/>
                <a:sym typeface="Arsenal"/>
              </a:rPr>
              <a:t>stratégico INAEM</a:t>
            </a:r>
            <a:r>
              <a:rPr lang="en-US" sz="2000" b="1" u="sng" spc="220">
                <a:solidFill>
                  <a:srgbClr val="C22827"/>
                </a:solidFill>
                <a:latin typeface="Arsenal Bold"/>
                <a:ea typeface="Arsenal Bold"/>
                <a:cs typeface="Arsenal Bold"/>
                <a:sym typeface="Arsenal Bold"/>
              </a:rPr>
              <a:t> 6.0</a:t>
            </a:r>
            <a:r>
              <a:rPr lang="en-US" sz="2000" u="sng" spc="220">
                <a:solidFill>
                  <a:srgbClr val="C22827"/>
                </a:solidFill>
                <a:latin typeface="Arsenal"/>
                <a:ea typeface="Arsenal"/>
                <a:cs typeface="Arsenal"/>
                <a:sym typeface="Arsenal"/>
              </a:rPr>
              <a:t>. </a:t>
            </a:r>
            <a:r>
              <a:rPr lang="en-US" sz="2000" i="1" u="sng" spc="220">
                <a:solidFill>
                  <a:srgbClr val="63686B"/>
                </a:solidFill>
                <a:latin typeface="Arsenal Italics"/>
                <a:ea typeface="Arsenal Italics"/>
                <a:cs typeface="Arsenal Italics"/>
                <a:sym typeface="Arsenal Italics"/>
              </a:rPr>
              <a:t>2024/2027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3958388" y="1493895"/>
            <a:ext cx="1778348" cy="1774096"/>
            <a:chOff x="0" y="0"/>
            <a:chExt cx="2409120" cy="2403360"/>
          </a:xfrm>
        </p:grpSpPr>
        <p:sp>
          <p:nvSpPr>
            <p:cNvPr id="3" name="Freeform 3"/>
            <p:cNvSpPr/>
            <p:nvPr/>
          </p:nvSpPr>
          <p:spPr>
            <a:xfrm>
              <a:off x="0" y="0"/>
              <a:ext cx="2409190" cy="2403348"/>
            </a:xfrm>
            <a:custGeom>
              <a:avLst/>
              <a:gdLst/>
              <a:ahLst/>
              <a:cxnLst/>
              <a:rect l="l" t="t" r="r" b="b"/>
              <a:pathLst>
                <a:path w="2409190" h="2403348">
                  <a:moveTo>
                    <a:pt x="0" y="1201674"/>
                  </a:moveTo>
                  <a:cubicBezTo>
                    <a:pt x="0" y="537972"/>
                    <a:pt x="539242" y="0"/>
                    <a:pt x="1204595" y="0"/>
                  </a:cubicBezTo>
                  <a:cubicBezTo>
                    <a:pt x="1869948" y="0"/>
                    <a:pt x="2409190" y="537972"/>
                    <a:pt x="2409190" y="1201674"/>
                  </a:cubicBezTo>
                  <a:cubicBezTo>
                    <a:pt x="2409190" y="1865376"/>
                    <a:pt x="1869948" y="2403348"/>
                    <a:pt x="1204595" y="2403348"/>
                  </a:cubicBezTo>
                  <a:cubicBezTo>
                    <a:pt x="539242" y="2403348"/>
                    <a:pt x="0" y="1865376"/>
                    <a:pt x="0" y="1201674"/>
                  </a:cubicBezTo>
                  <a:close/>
                </a:path>
              </a:pathLst>
            </a:custGeom>
            <a:solidFill>
              <a:srgbClr val="705E51"/>
            </a:solidFill>
          </p:spPr>
        </p:sp>
      </p:grpSp>
      <p:grpSp>
        <p:nvGrpSpPr>
          <p:cNvPr id="4" name="Group 4"/>
          <p:cNvGrpSpPr/>
          <p:nvPr/>
        </p:nvGrpSpPr>
        <p:grpSpPr>
          <a:xfrm>
            <a:off x="14037087" y="5256469"/>
            <a:ext cx="1778348" cy="1774096"/>
            <a:chOff x="0" y="0"/>
            <a:chExt cx="2409120" cy="2403360"/>
          </a:xfrm>
        </p:grpSpPr>
        <p:sp>
          <p:nvSpPr>
            <p:cNvPr id="5" name="Freeform 5"/>
            <p:cNvSpPr/>
            <p:nvPr/>
          </p:nvSpPr>
          <p:spPr>
            <a:xfrm>
              <a:off x="0" y="0"/>
              <a:ext cx="2409190" cy="2403348"/>
            </a:xfrm>
            <a:custGeom>
              <a:avLst/>
              <a:gdLst/>
              <a:ahLst/>
              <a:cxnLst/>
              <a:rect l="l" t="t" r="r" b="b"/>
              <a:pathLst>
                <a:path w="2409190" h="2403348">
                  <a:moveTo>
                    <a:pt x="0" y="1201674"/>
                  </a:moveTo>
                  <a:cubicBezTo>
                    <a:pt x="0" y="537972"/>
                    <a:pt x="539242" y="0"/>
                    <a:pt x="1204595" y="0"/>
                  </a:cubicBezTo>
                  <a:cubicBezTo>
                    <a:pt x="1869948" y="0"/>
                    <a:pt x="2409190" y="537972"/>
                    <a:pt x="2409190" y="1201674"/>
                  </a:cubicBezTo>
                  <a:cubicBezTo>
                    <a:pt x="2409190" y="1865376"/>
                    <a:pt x="1869948" y="2403348"/>
                    <a:pt x="1204595" y="2403348"/>
                  </a:cubicBezTo>
                  <a:cubicBezTo>
                    <a:pt x="539242" y="2403348"/>
                    <a:pt x="0" y="1865376"/>
                    <a:pt x="0" y="1201674"/>
                  </a:cubicBezTo>
                  <a:close/>
                </a:path>
              </a:pathLst>
            </a:custGeom>
            <a:solidFill>
              <a:srgbClr val="713737"/>
            </a:solidFill>
          </p:spPr>
        </p:sp>
      </p:grpSp>
      <p:grpSp>
        <p:nvGrpSpPr>
          <p:cNvPr id="6" name="Group 6"/>
          <p:cNvGrpSpPr/>
          <p:nvPr/>
        </p:nvGrpSpPr>
        <p:grpSpPr>
          <a:xfrm>
            <a:off x="6276225" y="5304094"/>
            <a:ext cx="1778879" cy="1774096"/>
            <a:chOff x="0" y="0"/>
            <a:chExt cx="2409840" cy="2403360"/>
          </a:xfrm>
        </p:grpSpPr>
        <p:sp>
          <p:nvSpPr>
            <p:cNvPr id="7" name="Freeform 7"/>
            <p:cNvSpPr/>
            <p:nvPr/>
          </p:nvSpPr>
          <p:spPr>
            <a:xfrm>
              <a:off x="0" y="0"/>
              <a:ext cx="2409952" cy="2403348"/>
            </a:xfrm>
            <a:custGeom>
              <a:avLst/>
              <a:gdLst/>
              <a:ahLst/>
              <a:cxnLst/>
              <a:rect l="l" t="t" r="r" b="b"/>
              <a:pathLst>
                <a:path w="2409952" h="2403348">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close/>
                </a:path>
              </a:pathLst>
            </a:custGeom>
            <a:solidFill>
              <a:srgbClr val="C22827"/>
            </a:solidFill>
          </p:spPr>
        </p:sp>
      </p:grpSp>
      <p:grpSp>
        <p:nvGrpSpPr>
          <p:cNvPr id="8" name="Group 8"/>
          <p:cNvGrpSpPr/>
          <p:nvPr/>
        </p:nvGrpSpPr>
        <p:grpSpPr>
          <a:xfrm>
            <a:off x="6262387" y="1501132"/>
            <a:ext cx="1778879" cy="1774096"/>
            <a:chOff x="0" y="0"/>
            <a:chExt cx="2409840" cy="2403360"/>
          </a:xfrm>
        </p:grpSpPr>
        <p:sp>
          <p:nvSpPr>
            <p:cNvPr id="9" name="Freeform 9"/>
            <p:cNvSpPr/>
            <p:nvPr/>
          </p:nvSpPr>
          <p:spPr>
            <a:xfrm>
              <a:off x="0" y="0"/>
              <a:ext cx="2409952" cy="2403348"/>
            </a:xfrm>
            <a:custGeom>
              <a:avLst/>
              <a:gdLst/>
              <a:ahLst/>
              <a:cxnLst/>
              <a:rect l="l" t="t" r="r" b="b"/>
              <a:pathLst>
                <a:path w="2409952" h="2403348">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close/>
                </a:path>
              </a:pathLst>
            </a:custGeom>
            <a:solidFill>
              <a:srgbClr val="A2221C"/>
            </a:solidFill>
          </p:spPr>
        </p:sp>
      </p:grpSp>
      <p:sp>
        <p:nvSpPr>
          <p:cNvPr id="10" name="Freeform 10"/>
          <p:cNvSpPr/>
          <p:nvPr/>
        </p:nvSpPr>
        <p:spPr>
          <a:xfrm>
            <a:off x="6602308" y="1868800"/>
            <a:ext cx="1126713" cy="1024285"/>
          </a:xfrm>
          <a:custGeom>
            <a:avLst/>
            <a:gdLst/>
            <a:ahLst/>
            <a:cxnLst/>
            <a:rect l="l" t="t" r="r" b="b"/>
            <a:pathLst>
              <a:path w="1126713" h="1024285">
                <a:moveTo>
                  <a:pt x="0" y="0"/>
                </a:moveTo>
                <a:lnTo>
                  <a:pt x="1126713" y="0"/>
                </a:lnTo>
                <a:lnTo>
                  <a:pt x="1126713" y="1024285"/>
                </a:lnTo>
                <a:lnTo>
                  <a:pt x="0" y="10242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14464938" y="5617347"/>
            <a:ext cx="1055676" cy="1055676"/>
          </a:xfrm>
          <a:custGeom>
            <a:avLst/>
            <a:gdLst/>
            <a:ahLst/>
            <a:cxnLst/>
            <a:rect l="l" t="t" r="r" b="b"/>
            <a:pathLst>
              <a:path w="1055676" h="1055676">
                <a:moveTo>
                  <a:pt x="0" y="0"/>
                </a:moveTo>
                <a:lnTo>
                  <a:pt x="1055676" y="0"/>
                </a:lnTo>
                <a:lnTo>
                  <a:pt x="1055676" y="1055676"/>
                </a:lnTo>
                <a:lnTo>
                  <a:pt x="0" y="1055676"/>
                </a:lnTo>
                <a:lnTo>
                  <a:pt x="0" y="0"/>
                </a:lnTo>
                <a:close/>
              </a:path>
            </a:pathLst>
          </a:custGeom>
          <a:blipFill>
            <a:blip r:embed="rId5"/>
            <a:stretch>
              <a:fillRect/>
            </a:stretch>
          </a:blipFill>
        </p:spPr>
      </p:sp>
      <p:sp>
        <p:nvSpPr>
          <p:cNvPr id="12" name="Freeform 12"/>
          <p:cNvSpPr/>
          <p:nvPr/>
        </p:nvSpPr>
        <p:spPr>
          <a:xfrm>
            <a:off x="14322110" y="1787695"/>
            <a:ext cx="1183932" cy="1147690"/>
          </a:xfrm>
          <a:custGeom>
            <a:avLst/>
            <a:gdLst/>
            <a:ahLst/>
            <a:cxnLst/>
            <a:rect l="l" t="t" r="r" b="b"/>
            <a:pathLst>
              <a:path w="1183932" h="1147690">
                <a:moveTo>
                  <a:pt x="0" y="0"/>
                </a:moveTo>
                <a:lnTo>
                  <a:pt x="1183932" y="0"/>
                </a:lnTo>
                <a:lnTo>
                  <a:pt x="1183932" y="1147690"/>
                </a:lnTo>
                <a:lnTo>
                  <a:pt x="0" y="1147690"/>
                </a:lnTo>
                <a:lnTo>
                  <a:pt x="0" y="0"/>
                </a:lnTo>
                <a:close/>
              </a:path>
            </a:pathLst>
          </a:custGeom>
          <a:blipFill>
            <a:blip r:embed="rId6"/>
            <a:stretch>
              <a:fillRect/>
            </a:stretch>
          </a:blipFill>
        </p:spPr>
      </p:sp>
      <p:sp>
        <p:nvSpPr>
          <p:cNvPr id="13" name="Freeform 13"/>
          <p:cNvSpPr/>
          <p:nvPr/>
        </p:nvSpPr>
        <p:spPr>
          <a:xfrm>
            <a:off x="6685250" y="5724565"/>
            <a:ext cx="933154" cy="933154"/>
          </a:xfrm>
          <a:custGeom>
            <a:avLst/>
            <a:gdLst/>
            <a:ahLst/>
            <a:cxnLst/>
            <a:rect l="l" t="t" r="r" b="b"/>
            <a:pathLst>
              <a:path w="933154" h="933154">
                <a:moveTo>
                  <a:pt x="0" y="0"/>
                </a:moveTo>
                <a:lnTo>
                  <a:pt x="933154" y="0"/>
                </a:lnTo>
                <a:lnTo>
                  <a:pt x="933154" y="933154"/>
                </a:lnTo>
                <a:lnTo>
                  <a:pt x="0" y="933154"/>
                </a:lnTo>
                <a:lnTo>
                  <a:pt x="0" y="0"/>
                </a:lnTo>
                <a:close/>
              </a:path>
            </a:pathLst>
          </a:custGeom>
          <a:blipFill>
            <a:blip r:embed="rId7"/>
            <a:stretch>
              <a:fillRect/>
            </a:stretch>
          </a:blipFill>
        </p:spPr>
      </p:sp>
      <p:sp>
        <p:nvSpPr>
          <p:cNvPr id="14" name="Freeform 14"/>
          <p:cNvSpPr/>
          <p:nvPr/>
        </p:nvSpPr>
        <p:spPr>
          <a:xfrm>
            <a:off x="8256086" y="1709671"/>
            <a:ext cx="5521154" cy="5521154"/>
          </a:xfrm>
          <a:custGeom>
            <a:avLst/>
            <a:gdLst/>
            <a:ahLst/>
            <a:cxnLst/>
            <a:rect l="l" t="t" r="r" b="b"/>
            <a:pathLst>
              <a:path w="5521154" h="5521154">
                <a:moveTo>
                  <a:pt x="0" y="0"/>
                </a:moveTo>
                <a:lnTo>
                  <a:pt x="5521154" y="0"/>
                </a:lnTo>
                <a:lnTo>
                  <a:pt x="5521154" y="5521154"/>
                </a:lnTo>
                <a:lnTo>
                  <a:pt x="0" y="5521154"/>
                </a:lnTo>
                <a:lnTo>
                  <a:pt x="0" y="0"/>
                </a:lnTo>
                <a:close/>
              </a:path>
            </a:pathLst>
          </a:custGeom>
          <a:blipFill>
            <a:blip r:embed="rId8"/>
            <a:stretch>
              <a:fillRect/>
            </a:stretch>
          </a:blipFill>
        </p:spPr>
      </p:sp>
      <p:sp>
        <p:nvSpPr>
          <p:cNvPr id="15" name="TextBox 15"/>
          <p:cNvSpPr txBox="1"/>
          <p:nvPr/>
        </p:nvSpPr>
        <p:spPr>
          <a:xfrm>
            <a:off x="9715454" y="4093275"/>
            <a:ext cx="2602418" cy="1248919"/>
          </a:xfrm>
          <a:prstGeom prst="rect">
            <a:avLst/>
          </a:prstGeom>
        </p:spPr>
        <p:txBody>
          <a:bodyPr lIns="0" tIns="0" rIns="0" bIns="0" rtlCol="0" anchor="t">
            <a:spAutoFit/>
          </a:bodyPr>
          <a:lstStyle/>
          <a:p>
            <a:pPr algn="ctr">
              <a:lnSpc>
                <a:spcPts val="3372"/>
              </a:lnSpc>
            </a:pPr>
            <a:r>
              <a:rPr lang="en-US" sz="2408" spc="120">
                <a:solidFill>
                  <a:srgbClr val="1C5739"/>
                </a:solidFill>
                <a:latin typeface="Open Sauce"/>
                <a:ea typeface="Open Sauce"/>
                <a:cs typeface="Open Sauce"/>
                <a:sym typeface="Open Sauce"/>
              </a:rPr>
              <a:t>DEFINICIÓN DEL MARCO ESTRATÉGICO</a:t>
            </a:r>
          </a:p>
        </p:txBody>
      </p:sp>
      <p:sp>
        <p:nvSpPr>
          <p:cNvPr id="16" name="TextBox 16"/>
          <p:cNvSpPr txBox="1"/>
          <p:nvPr/>
        </p:nvSpPr>
        <p:spPr>
          <a:xfrm>
            <a:off x="5740556" y="7141427"/>
            <a:ext cx="3005838" cy="993579"/>
          </a:xfrm>
          <a:prstGeom prst="rect">
            <a:avLst/>
          </a:prstGeom>
        </p:spPr>
        <p:txBody>
          <a:bodyPr lIns="0" tIns="0" rIns="0" bIns="0" rtlCol="0" anchor="t">
            <a:spAutoFit/>
          </a:bodyPr>
          <a:lstStyle/>
          <a:p>
            <a:pPr algn="ctr">
              <a:lnSpc>
                <a:spcPts val="2695"/>
              </a:lnSpc>
            </a:pPr>
            <a:r>
              <a:rPr lang="en-US" sz="1953" b="1">
                <a:solidFill>
                  <a:srgbClr val="C22827"/>
                </a:solidFill>
                <a:latin typeface="Canva Sans Bold"/>
                <a:ea typeface="Canva Sans Bold"/>
                <a:cs typeface="Canva Sans Bold"/>
                <a:sym typeface="Canva Sans Bold"/>
              </a:rPr>
              <a:t>Personal clave de la organización en grupos </a:t>
            </a:r>
          </a:p>
          <a:p>
            <a:pPr marL="0" lvl="0" indent="0" algn="ctr">
              <a:lnSpc>
                <a:spcPts val="2695"/>
              </a:lnSpc>
              <a:spcBef>
                <a:spcPct val="0"/>
              </a:spcBef>
            </a:pPr>
            <a:r>
              <a:rPr lang="en-US" sz="1953" b="1">
                <a:solidFill>
                  <a:srgbClr val="C22827"/>
                </a:solidFill>
                <a:latin typeface="Canva Sans Bold"/>
                <a:ea typeface="Canva Sans Bold"/>
                <a:cs typeface="Canva Sans Bold"/>
                <a:sym typeface="Canva Sans Bold"/>
              </a:rPr>
              <a:t>de contraste</a:t>
            </a:r>
          </a:p>
        </p:txBody>
      </p:sp>
      <p:grpSp>
        <p:nvGrpSpPr>
          <p:cNvPr id="17" name="Group 17"/>
          <p:cNvGrpSpPr/>
          <p:nvPr/>
        </p:nvGrpSpPr>
        <p:grpSpPr>
          <a:xfrm>
            <a:off x="8197979" y="1868800"/>
            <a:ext cx="5528135" cy="5530465"/>
            <a:chOff x="0" y="0"/>
            <a:chExt cx="6832800" cy="6835680"/>
          </a:xfrm>
        </p:grpSpPr>
        <p:sp>
          <p:nvSpPr>
            <p:cNvPr id="18" name="Freeform 18"/>
            <p:cNvSpPr/>
            <p:nvPr/>
          </p:nvSpPr>
          <p:spPr>
            <a:xfrm>
              <a:off x="0" y="508"/>
              <a:ext cx="6832726" cy="6835140"/>
            </a:xfrm>
            <a:custGeom>
              <a:avLst/>
              <a:gdLst/>
              <a:ahLst/>
              <a:cxnLst/>
              <a:rect l="l" t="t" r="r" b="b"/>
              <a:pathLst>
                <a:path w="6832726" h="683514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p:spPr>
        </p:sp>
      </p:grpSp>
      <p:grpSp>
        <p:nvGrpSpPr>
          <p:cNvPr id="19" name="Group 19"/>
          <p:cNvGrpSpPr/>
          <p:nvPr/>
        </p:nvGrpSpPr>
        <p:grpSpPr>
          <a:xfrm>
            <a:off x="5740556" y="8296930"/>
            <a:ext cx="10902432" cy="1567578"/>
            <a:chOff x="0" y="0"/>
            <a:chExt cx="14536576" cy="2090105"/>
          </a:xfrm>
        </p:grpSpPr>
        <p:grpSp>
          <p:nvGrpSpPr>
            <p:cNvPr id="20" name="Group 20"/>
            <p:cNvGrpSpPr/>
            <p:nvPr/>
          </p:nvGrpSpPr>
          <p:grpSpPr>
            <a:xfrm>
              <a:off x="10001817" y="0"/>
              <a:ext cx="4534759" cy="2090105"/>
              <a:chOff x="0" y="0"/>
              <a:chExt cx="812800" cy="374626"/>
            </a:xfrm>
          </p:grpSpPr>
          <p:sp>
            <p:nvSpPr>
              <p:cNvPr id="21" name="Freeform 21"/>
              <p:cNvSpPr/>
              <p:nvPr/>
            </p:nvSpPr>
            <p:spPr>
              <a:xfrm>
                <a:off x="0" y="0"/>
                <a:ext cx="812800" cy="374626"/>
              </a:xfrm>
              <a:custGeom>
                <a:avLst/>
                <a:gdLst/>
                <a:ahLst/>
                <a:cxnLst/>
                <a:rect l="l" t="t" r="r" b="b"/>
                <a:pathLst>
                  <a:path w="812800" h="374626">
                    <a:moveTo>
                      <a:pt x="609600" y="0"/>
                    </a:moveTo>
                    <a:lnTo>
                      <a:pt x="0" y="0"/>
                    </a:lnTo>
                    <a:lnTo>
                      <a:pt x="0" y="374626"/>
                    </a:lnTo>
                    <a:lnTo>
                      <a:pt x="609600" y="374626"/>
                    </a:lnTo>
                    <a:lnTo>
                      <a:pt x="812800" y="187313"/>
                    </a:lnTo>
                    <a:lnTo>
                      <a:pt x="609600" y="0"/>
                    </a:lnTo>
                    <a:close/>
                  </a:path>
                </a:pathLst>
              </a:custGeom>
              <a:solidFill>
                <a:srgbClr val="1C5739"/>
              </a:solidFill>
              <a:ln w="95250" cap="sq">
                <a:solidFill>
                  <a:srgbClr val="FFFFFF"/>
                </a:solidFill>
                <a:prstDash val="solid"/>
                <a:miter/>
              </a:ln>
            </p:spPr>
          </p:sp>
          <p:sp>
            <p:nvSpPr>
              <p:cNvPr id="22" name="TextBox 22"/>
              <p:cNvSpPr txBox="1"/>
              <p:nvPr/>
            </p:nvSpPr>
            <p:spPr>
              <a:xfrm>
                <a:off x="0" y="-28575"/>
                <a:ext cx="698500" cy="403201"/>
              </a:xfrm>
              <a:prstGeom prst="rect">
                <a:avLst/>
              </a:prstGeom>
            </p:spPr>
            <p:txBody>
              <a:bodyPr lIns="50800" tIns="50800" rIns="50800" bIns="50800" rtlCol="0" anchor="ctr"/>
              <a:lstStyle/>
              <a:p>
                <a:pPr algn="ctr">
                  <a:lnSpc>
                    <a:spcPts val="3249"/>
                  </a:lnSpc>
                </a:pPr>
                <a:endParaRPr/>
              </a:p>
            </p:txBody>
          </p:sp>
        </p:grpSp>
        <p:grpSp>
          <p:nvGrpSpPr>
            <p:cNvPr id="23" name="Group 23"/>
            <p:cNvGrpSpPr/>
            <p:nvPr/>
          </p:nvGrpSpPr>
          <p:grpSpPr>
            <a:xfrm>
              <a:off x="6611789" y="0"/>
              <a:ext cx="4534759" cy="2090105"/>
              <a:chOff x="0" y="0"/>
              <a:chExt cx="812800" cy="374626"/>
            </a:xfrm>
          </p:grpSpPr>
          <p:sp>
            <p:nvSpPr>
              <p:cNvPr id="24" name="Freeform 24"/>
              <p:cNvSpPr/>
              <p:nvPr/>
            </p:nvSpPr>
            <p:spPr>
              <a:xfrm>
                <a:off x="0" y="0"/>
                <a:ext cx="812800" cy="374626"/>
              </a:xfrm>
              <a:custGeom>
                <a:avLst/>
                <a:gdLst/>
                <a:ahLst/>
                <a:cxnLst/>
                <a:rect l="l" t="t" r="r" b="b"/>
                <a:pathLst>
                  <a:path w="812800" h="374626">
                    <a:moveTo>
                      <a:pt x="609600" y="0"/>
                    </a:moveTo>
                    <a:lnTo>
                      <a:pt x="0" y="0"/>
                    </a:lnTo>
                    <a:lnTo>
                      <a:pt x="0" y="374626"/>
                    </a:lnTo>
                    <a:lnTo>
                      <a:pt x="609600" y="374626"/>
                    </a:lnTo>
                    <a:lnTo>
                      <a:pt x="812800" y="187313"/>
                    </a:lnTo>
                    <a:lnTo>
                      <a:pt x="609600" y="0"/>
                    </a:lnTo>
                    <a:close/>
                  </a:path>
                </a:pathLst>
              </a:custGeom>
              <a:solidFill>
                <a:srgbClr val="1C5739"/>
              </a:solidFill>
              <a:ln w="95250" cap="sq">
                <a:solidFill>
                  <a:srgbClr val="FFFFFF"/>
                </a:solidFill>
                <a:prstDash val="solid"/>
                <a:miter/>
              </a:ln>
            </p:spPr>
          </p:sp>
          <p:sp>
            <p:nvSpPr>
              <p:cNvPr id="25" name="TextBox 25"/>
              <p:cNvSpPr txBox="1"/>
              <p:nvPr/>
            </p:nvSpPr>
            <p:spPr>
              <a:xfrm>
                <a:off x="0" y="-28575"/>
                <a:ext cx="698500" cy="403201"/>
              </a:xfrm>
              <a:prstGeom prst="rect">
                <a:avLst/>
              </a:prstGeom>
            </p:spPr>
            <p:txBody>
              <a:bodyPr lIns="50800" tIns="50800" rIns="50800" bIns="50800" rtlCol="0" anchor="ctr"/>
              <a:lstStyle/>
              <a:p>
                <a:pPr algn="ctr">
                  <a:lnSpc>
                    <a:spcPts val="3249"/>
                  </a:lnSpc>
                </a:pPr>
                <a:endParaRPr/>
              </a:p>
            </p:txBody>
          </p:sp>
        </p:grpSp>
        <p:grpSp>
          <p:nvGrpSpPr>
            <p:cNvPr id="26" name="Group 26"/>
            <p:cNvGrpSpPr/>
            <p:nvPr/>
          </p:nvGrpSpPr>
          <p:grpSpPr>
            <a:xfrm>
              <a:off x="3390028" y="0"/>
              <a:ext cx="4534759" cy="2090105"/>
              <a:chOff x="0" y="0"/>
              <a:chExt cx="812800" cy="374626"/>
            </a:xfrm>
          </p:grpSpPr>
          <p:sp>
            <p:nvSpPr>
              <p:cNvPr id="27" name="Freeform 27"/>
              <p:cNvSpPr/>
              <p:nvPr/>
            </p:nvSpPr>
            <p:spPr>
              <a:xfrm>
                <a:off x="0" y="0"/>
                <a:ext cx="812800" cy="374626"/>
              </a:xfrm>
              <a:custGeom>
                <a:avLst/>
                <a:gdLst/>
                <a:ahLst/>
                <a:cxnLst/>
                <a:rect l="l" t="t" r="r" b="b"/>
                <a:pathLst>
                  <a:path w="812800" h="374626">
                    <a:moveTo>
                      <a:pt x="609600" y="0"/>
                    </a:moveTo>
                    <a:lnTo>
                      <a:pt x="0" y="0"/>
                    </a:lnTo>
                    <a:lnTo>
                      <a:pt x="0" y="374626"/>
                    </a:lnTo>
                    <a:lnTo>
                      <a:pt x="609600" y="374626"/>
                    </a:lnTo>
                    <a:lnTo>
                      <a:pt x="812800" y="187313"/>
                    </a:lnTo>
                    <a:lnTo>
                      <a:pt x="609600" y="0"/>
                    </a:lnTo>
                    <a:close/>
                  </a:path>
                </a:pathLst>
              </a:custGeom>
              <a:solidFill>
                <a:srgbClr val="1C5739"/>
              </a:solidFill>
              <a:ln w="95250" cap="sq">
                <a:solidFill>
                  <a:srgbClr val="FFFFFF"/>
                </a:solidFill>
                <a:prstDash val="solid"/>
                <a:miter/>
              </a:ln>
            </p:spPr>
          </p:sp>
          <p:sp>
            <p:nvSpPr>
              <p:cNvPr id="28" name="TextBox 28"/>
              <p:cNvSpPr txBox="1"/>
              <p:nvPr/>
            </p:nvSpPr>
            <p:spPr>
              <a:xfrm>
                <a:off x="0" y="-28575"/>
                <a:ext cx="698500" cy="403201"/>
              </a:xfrm>
              <a:prstGeom prst="rect">
                <a:avLst/>
              </a:prstGeom>
            </p:spPr>
            <p:txBody>
              <a:bodyPr lIns="50800" tIns="50800" rIns="50800" bIns="50800" rtlCol="0" anchor="ctr"/>
              <a:lstStyle/>
              <a:p>
                <a:pPr algn="ctr">
                  <a:lnSpc>
                    <a:spcPts val="3249"/>
                  </a:lnSpc>
                </a:pPr>
                <a:endParaRPr/>
              </a:p>
            </p:txBody>
          </p:sp>
        </p:grpSp>
        <p:grpSp>
          <p:nvGrpSpPr>
            <p:cNvPr id="29" name="Group 29"/>
            <p:cNvGrpSpPr/>
            <p:nvPr/>
          </p:nvGrpSpPr>
          <p:grpSpPr>
            <a:xfrm>
              <a:off x="0" y="0"/>
              <a:ext cx="4534759" cy="2090105"/>
              <a:chOff x="0" y="0"/>
              <a:chExt cx="812800" cy="374626"/>
            </a:xfrm>
          </p:grpSpPr>
          <p:sp>
            <p:nvSpPr>
              <p:cNvPr id="30" name="Freeform 30"/>
              <p:cNvSpPr/>
              <p:nvPr/>
            </p:nvSpPr>
            <p:spPr>
              <a:xfrm>
                <a:off x="0" y="0"/>
                <a:ext cx="812800" cy="374626"/>
              </a:xfrm>
              <a:custGeom>
                <a:avLst/>
                <a:gdLst/>
                <a:ahLst/>
                <a:cxnLst/>
                <a:rect l="l" t="t" r="r" b="b"/>
                <a:pathLst>
                  <a:path w="812800" h="374626">
                    <a:moveTo>
                      <a:pt x="609600" y="0"/>
                    </a:moveTo>
                    <a:lnTo>
                      <a:pt x="0" y="0"/>
                    </a:lnTo>
                    <a:lnTo>
                      <a:pt x="0" y="374626"/>
                    </a:lnTo>
                    <a:lnTo>
                      <a:pt x="609600" y="374626"/>
                    </a:lnTo>
                    <a:lnTo>
                      <a:pt x="812800" y="187313"/>
                    </a:lnTo>
                    <a:lnTo>
                      <a:pt x="609600" y="0"/>
                    </a:lnTo>
                    <a:close/>
                  </a:path>
                </a:pathLst>
              </a:custGeom>
              <a:solidFill>
                <a:srgbClr val="1C5739"/>
              </a:solidFill>
              <a:ln w="95250" cap="sq">
                <a:solidFill>
                  <a:srgbClr val="FFFFFF"/>
                </a:solidFill>
                <a:prstDash val="solid"/>
                <a:miter/>
              </a:ln>
            </p:spPr>
          </p:sp>
          <p:sp>
            <p:nvSpPr>
              <p:cNvPr id="31" name="TextBox 31"/>
              <p:cNvSpPr txBox="1"/>
              <p:nvPr/>
            </p:nvSpPr>
            <p:spPr>
              <a:xfrm>
                <a:off x="0" y="-28575"/>
                <a:ext cx="698500" cy="403201"/>
              </a:xfrm>
              <a:prstGeom prst="rect">
                <a:avLst/>
              </a:prstGeom>
            </p:spPr>
            <p:txBody>
              <a:bodyPr lIns="50800" tIns="50800" rIns="50800" bIns="50800" rtlCol="0" anchor="ctr"/>
              <a:lstStyle/>
              <a:p>
                <a:pPr algn="ctr">
                  <a:lnSpc>
                    <a:spcPts val="3249"/>
                  </a:lnSpc>
                </a:pPr>
                <a:endParaRPr/>
              </a:p>
            </p:txBody>
          </p:sp>
        </p:grpSp>
        <p:sp>
          <p:nvSpPr>
            <p:cNvPr id="32" name="TextBox 32"/>
            <p:cNvSpPr txBox="1"/>
            <p:nvPr/>
          </p:nvSpPr>
          <p:spPr>
            <a:xfrm>
              <a:off x="294704" y="295275"/>
              <a:ext cx="3360831" cy="1549684"/>
            </a:xfrm>
            <a:prstGeom prst="rect">
              <a:avLst/>
            </a:prstGeom>
          </p:spPr>
          <p:txBody>
            <a:bodyPr lIns="0" tIns="0" rIns="0" bIns="0" rtlCol="0" anchor="t">
              <a:spAutoFit/>
            </a:bodyPr>
            <a:lstStyle/>
            <a:p>
              <a:pPr algn="ctr">
                <a:lnSpc>
                  <a:spcPts val="3152"/>
                </a:lnSpc>
              </a:pPr>
              <a:r>
                <a:rPr lang="en-US" sz="1958" b="1">
                  <a:solidFill>
                    <a:srgbClr val="FFFFFF"/>
                  </a:solidFill>
                  <a:latin typeface="Canva Sans Bold"/>
                  <a:ea typeface="Canva Sans Bold"/>
                  <a:cs typeface="Canva Sans Bold"/>
                  <a:sym typeface="Canva Sans Bold"/>
                </a:rPr>
                <a:t>1. Definición del marco estratégico </a:t>
              </a:r>
            </a:p>
            <a:p>
              <a:pPr marL="0" lvl="0" indent="0" algn="ctr">
                <a:lnSpc>
                  <a:spcPts val="3152"/>
                </a:lnSpc>
              </a:pPr>
              <a:r>
                <a:rPr lang="en-US" sz="1958" b="1">
                  <a:solidFill>
                    <a:srgbClr val="FFFFFF"/>
                  </a:solidFill>
                  <a:latin typeface="Canva Sans Bold"/>
                  <a:ea typeface="Canva Sans Bold"/>
                  <a:cs typeface="Canva Sans Bold"/>
                  <a:sym typeface="Canva Sans Bold"/>
                </a:rPr>
                <a:t>y del entorno</a:t>
              </a:r>
            </a:p>
          </p:txBody>
        </p:sp>
        <p:sp>
          <p:nvSpPr>
            <p:cNvPr id="33" name="TextBox 33"/>
            <p:cNvSpPr txBox="1"/>
            <p:nvPr/>
          </p:nvSpPr>
          <p:spPr>
            <a:xfrm>
              <a:off x="4546386" y="528726"/>
              <a:ext cx="2695458" cy="1016581"/>
            </a:xfrm>
            <a:prstGeom prst="rect">
              <a:avLst/>
            </a:prstGeom>
          </p:spPr>
          <p:txBody>
            <a:bodyPr lIns="0" tIns="0" rIns="0" bIns="0" rtlCol="0" anchor="t">
              <a:spAutoFit/>
            </a:bodyPr>
            <a:lstStyle/>
            <a:p>
              <a:pPr marL="0" lvl="0" indent="0" algn="ctr">
                <a:lnSpc>
                  <a:spcPts val="3152"/>
                </a:lnSpc>
              </a:pPr>
              <a:r>
                <a:rPr lang="en-US" sz="1958" b="1">
                  <a:solidFill>
                    <a:srgbClr val="FFFFFF"/>
                  </a:solidFill>
                  <a:latin typeface="Canva Sans Bold"/>
                  <a:ea typeface="Canva Sans Bold"/>
                  <a:cs typeface="Canva Sans Bold"/>
                  <a:sym typeface="Canva Sans Bold"/>
                </a:rPr>
                <a:t>2. Recopilación de información</a:t>
              </a:r>
            </a:p>
          </p:txBody>
        </p:sp>
        <p:sp>
          <p:nvSpPr>
            <p:cNvPr id="34" name="TextBox 34"/>
            <p:cNvSpPr txBox="1"/>
            <p:nvPr/>
          </p:nvSpPr>
          <p:spPr>
            <a:xfrm>
              <a:off x="7812451" y="528726"/>
              <a:ext cx="2695458" cy="1016581"/>
            </a:xfrm>
            <a:prstGeom prst="rect">
              <a:avLst/>
            </a:prstGeom>
          </p:spPr>
          <p:txBody>
            <a:bodyPr lIns="0" tIns="0" rIns="0" bIns="0" rtlCol="0" anchor="t">
              <a:spAutoFit/>
            </a:bodyPr>
            <a:lstStyle/>
            <a:p>
              <a:pPr marL="0" lvl="0" indent="0" algn="ctr">
                <a:lnSpc>
                  <a:spcPts val="3152"/>
                </a:lnSpc>
              </a:pPr>
              <a:r>
                <a:rPr lang="en-US" sz="1958" b="1">
                  <a:solidFill>
                    <a:srgbClr val="FFFFFF"/>
                  </a:solidFill>
                  <a:latin typeface="Canva Sans Bold"/>
                  <a:ea typeface="Canva Sans Bold"/>
                  <a:cs typeface="Canva Sans Bold"/>
                  <a:sym typeface="Canva Sans Bold"/>
                </a:rPr>
                <a:t>3. Reflexión estratégica</a:t>
              </a:r>
            </a:p>
          </p:txBody>
        </p:sp>
        <p:sp>
          <p:nvSpPr>
            <p:cNvPr id="35" name="TextBox 35"/>
            <p:cNvSpPr txBox="1"/>
            <p:nvPr/>
          </p:nvSpPr>
          <p:spPr>
            <a:xfrm>
              <a:off x="11130209" y="528726"/>
              <a:ext cx="2695458" cy="1016581"/>
            </a:xfrm>
            <a:prstGeom prst="rect">
              <a:avLst/>
            </a:prstGeom>
          </p:spPr>
          <p:txBody>
            <a:bodyPr lIns="0" tIns="0" rIns="0" bIns="0" rtlCol="0" anchor="t">
              <a:spAutoFit/>
            </a:bodyPr>
            <a:lstStyle/>
            <a:p>
              <a:pPr marL="0" lvl="0" indent="0" algn="ctr">
                <a:lnSpc>
                  <a:spcPts val="3152"/>
                </a:lnSpc>
              </a:pPr>
              <a:r>
                <a:rPr lang="en-US" sz="1958" b="1">
                  <a:solidFill>
                    <a:srgbClr val="FFFFFF"/>
                  </a:solidFill>
                  <a:latin typeface="Canva Sans Bold"/>
                  <a:ea typeface="Canva Sans Bold"/>
                  <a:cs typeface="Canva Sans Bold"/>
                  <a:sym typeface="Canva Sans Bold"/>
                </a:rPr>
                <a:t>4. Formulación del Plan</a:t>
              </a:r>
            </a:p>
          </p:txBody>
        </p:sp>
      </p:grpSp>
      <p:grpSp>
        <p:nvGrpSpPr>
          <p:cNvPr id="36" name="Group 36"/>
          <p:cNvGrpSpPr/>
          <p:nvPr/>
        </p:nvGrpSpPr>
        <p:grpSpPr>
          <a:xfrm>
            <a:off x="0" y="1455795"/>
            <a:ext cx="4791911" cy="8831205"/>
            <a:chOff x="0" y="0"/>
            <a:chExt cx="742392" cy="1368185"/>
          </a:xfrm>
        </p:grpSpPr>
        <p:sp>
          <p:nvSpPr>
            <p:cNvPr id="37" name="Freeform 37"/>
            <p:cNvSpPr/>
            <p:nvPr/>
          </p:nvSpPr>
          <p:spPr>
            <a:xfrm rot="-5400000">
              <a:off x="-312896" y="312896"/>
              <a:ext cx="1368185" cy="742392"/>
            </a:xfrm>
            <a:custGeom>
              <a:avLst/>
              <a:gdLst/>
              <a:ahLst/>
              <a:cxnLst/>
              <a:rect l="l" t="t" r="r" b="b"/>
              <a:pathLst>
                <a:path w="1368185" h="742392">
                  <a:moveTo>
                    <a:pt x="1368185" y="0"/>
                  </a:moveTo>
                  <a:lnTo>
                    <a:pt x="1368185" y="742393"/>
                  </a:lnTo>
                  <a:lnTo>
                    <a:pt x="0" y="742393"/>
                  </a:lnTo>
                  <a:lnTo>
                    <a:pt x="0" y="0"/>
                  </a:lnTo>
                  <a:close/>
                </a:path>
              </a:pathLst>
            </a:custGeom>
            <a:blipFill>
              <a:blip r:embed="rId9"/>
              <a:stretch>
                <a:fillRect t="-11392" b="-11392"/>
              </a:stretch>
            </a:blipFill>
          </p:spPr>
        </p:sp>
      </p:grpSp>
      <p:sp>
        <p:nvSpPr>
          <p:cNvPr id="38" name="TextBox 38"/>
          <p:cNvSpPr txBox="1"/>
          <p:nvPr/>
        </p:nvSpPr>
        <p:spPr>
          <a:xfrm>
            <a:off x="5978491" y="3532224"/>
            <a:ext cx="2138890" cy="326829"/>
          </a:xfrm>
          <a:prstGeom prst="rect">
            <a:avLst/>
          </a:prstGeom>
        </p:spPr>
        <p:txBody>
          <a:bodyPr lIns="0" tIns="0" rIns="0" bIns="0" rtlCol="0" anchor="t">
            <a:spAutoFit/>
          </a:bodyPr>
          <a:lstStyle/>
          <a:p>
            <a:pPr marL="0" lvl="0" indent="0" algn="l">
              <a:lnSpc>
                <a:spcPts val="2695"/>
              </a:lnSpc>
              <a:spcBef>
                <a:spcPct val="0"/>
              </a:spcBef>
            </a:pPr>
            <a:r>
              <a:rPr lang="en-US" sz="1953" b="1">
                <a:solidFill>
                  <a:srgbClr val="A2221C"/>
                </a:solidFill>
                <a:latin typeface="Canva Sans Bold"/>
                <a:ea typeface="Canva Sans Bold"/>
                <a:cs typeface="Canva Sans Bold"/>
                <a:sym typeface="Canva Sans Bold"/>
              </a:rPr>
              <a:t>Equipo Directivo</a:t>
            </a:r>
          </a:p>
        </p:txBody>
      </p:sp>
      <p:sp>
        <p:nvSpPr>
          <p:cNvPr id="39" name="TextBox 39"/>
          <p:cNvSpPr txBox="1"/>
          <p:nvPr/>
        </p:nvSpPr>
        <p:spPr>
          <a:xfrm>
            <a:off x="14037087" y="3387860"/>
            <a:ext cx="3037912" cy="326829"/>
          </a:xfrm>
          <a:prstGeom prst="rect">
            <a:avLst/>
          </a:prstGeom>
        </p:spPr>
        <p:txBody>
          <a:bodyPr lIns="0" tIns="0" rIns="0" bIns="0" rtlCol="0" anchor="t">
            <a:spAutoFit/>
          </a:bodyPr>
          <a:lstStyle/>
          <a:p>
            <a:pPr marL="0" lvl="0" indent="0" algn="l">
              <a:lnSpc>
                <a:spcPts val="2695"/>
              </a:lnSpc>
              <a:spcBef>
                <a:spcPct val="0"/>
              </a:spcBef>
            </a:pPr>
            <a:r>
              <a:rPr lang="en-US" sz="1953" b="1">
                <a:solidFill>
                  <a:srgbClr val="705E51"/>
                </a:solidFill>
                <a:latin typeface="Canva Sans Bold"/>
                <a:ea typeface="Canva Sans Bold"/>
                <a:cs typeface="Canva Sans Bold"/>
                <a:sym typeface="Canva Sans Bold"/>
              </a:rPr>
              <a:t>Agentes Sociales</a:t>
            </a:r>
          </a:p>
        </p:txBody>
      </p:sp>
      <p:sp>
        <p:nvSpPr>
          <p:cNvPr id="40" name="TextBox 40"/>
          <p:cNvSpPr txBox="1"/>
          <p:nvPr/>
        </p:nvSpPr>
        <p:spPr>
          <a:xfrm>
            <a:off x="13726114" y="7221124"/>
            <a:ext cx="2551423" cy="660204"/>
          </a:xfrm>
          <a:prstGeom prst="rect">
            <a:avLst/>
          </a:prstGeom>
        </p:spPr>
        <p:txBody>
          <a:bodyPr lIns="0" tIns="0" rIns="0" bIns="0" rtlCol="0" anchor="t">
            <a:spAutoFit/>
          </a:bodyPr>
          <a:lstStyle/>
          <a:p>
            <a:pPr algn="ctr">
              <a:lnSpc>
                <a:spcPts val="2695"/>
              </a:lnSpc>
            </a:pPr>
            <a:r>
              <a:rPr lang="en-US" sz="1953" b="1">
                <a:solidFill>
                  <a:srgbClr val="713737"/>
                </a:solidFill>
                <a:latin typeface="Canva Sans Bold"/>
                <a:ea typeface="Canva Sans Bold"/>
                <a:cs typeface="Canva Sans Bold"/>
                <a:sym typeface="Canva Sans Bold"/>
              </a:rPr>
              <a:t>Representantes</a:t>
            </a:r>
          </a:p>
          <a:p>
            <a:pPr marL="0" lvl="0" indent="0" algn="ctr">
              <a:lnSpc>
                <a:spcPts val="2695"/>
              </a:lnSpc>
              <a:spcBef>
                <a:spcPct val="0"/>
              </a:spcBef>
            </a:pPr>
            <a:r>
              <a:rPr lang="en-US" sz="1953" b="1">
                <a:solidFill>
                  <a:srgbClr val="713737"/>
                </a:solidFill>
                <a:latin typeface="Canva Sans Bold"/>
                <a:ea typeface="Canva Sans Bold"/>
                <a:cs typeface="Canva Sans Bold"/>
                <a:sym typeface="Canva Sans Bold"/>
              </a:rPr>
              <a:t>de personal </a:t>
            </a:r>
          </a:p>
        </p:txBody>
      </p:sp>
      <p:sp>
        <p:nvSpPr>
          <p:cNvPr id="41" name="Freeform 41"/>
          <p:cNvSpPr/>
          <p:nvPr/>
        </p:nvSpPr>
        <p:spPr>
          <a:xfrm>
            <a:off x="715614" y="276258"/>
            <a:ext cx="2334238" cy="688600"/>
          </a:xfrm>
          <a:custGeom>
            <a:avLst/>
            <a:gdLst/>
            <a:ahLst/>
            <a:cxnLst/>
            <a:rect l="l" t="t" r="r" b="b"/>
            <a:pathLst>
              <a:path w="2334238" h="688600">
                <a:moveTo>
                  <a:pt x="0" y="0"/>
                </a:moveTo>
                <a:lnTo>
                  <a:pt x="2334238" y="0"/>
                </a:lnTo>
                <a:lnTo>
                  <a:pt x="2334238" y="688600"/>
                </a:lnTo>
                <a:lnTo>
                  <a:pt x="0" y="688600"/>
                </a:lnTo>
                <a:lnTo>
                  <a:pt x="0" y="0"/>
                </a:lnTo>
                <a:close/>
              </a:path>
            </a:pathLst>
          </a:custGeom>
          <a:blipFill>
            <a:blip r:embed="rId10"/>
            <a:stretch>
              <a:fillRect/>
            </a:stretch>
          </a:blipFill>
        </p:spPr>
      </p:sp>
      <p:sp>
        <p:nvSpPr>
          <p:cNvPr id="42" name="Freeform 42"/>
          <p:cNvSpPr/>
          <p:nvPr/>
        </p:nvSpPr>
        <p:spPr>
          <a:xfrm>
            <a:off x="15250941" y="373214"/>
            <a:ext cx="2269744" cy="494688"/>
          </a:xfrm>
          <a:custGeom>
            <a:avLst/>
            <a:gdLst/>
            <a:ahLst/>
            <a:cxnLst/>
            <a:rect l="l" t="t" r="r" b="b"/>
            <a:pathLst>
              <a:path w="2269744" h="494688">
                <a:moveTo>
                  <a:pt x="0" y="0"/>
                </a:moveTo>
                <a:lnTo>
                  <a:pt x="2269744" y="0"/>
                </a:lnTo>
                <a:lnTo>
                  <a:pt x="2269744" y="494688"/>
                </a:lnTo>
                <a:lnTo>
                  <a:pt x="0" y="494688"/>
                </a:lnTo>
                <a:lnTo>
                  <a:pt x="0" y="0"/>
                </a:lnTo>
                <a:close/>
              </a:path>
            </a:pathLst>
          </a:custGeom>
          <a:blipFill>
            <a:blip r:embed="rId11"/>
            <a:stretch>
              <a:fillRect/>
            </a:stretch>
          </a:blipFill>
        </p:spPr>
      </p:sp>
      <p:sp>
        <p:nvSpPr>
          <p:cNvPr id="43" name="Freeform 43"/>
          <p:cNvSpPr/>
          <p:nvPr/>
        </p:nvSpPr>
        <p:spPr>
          <a:xfrm>
            <a:off x="6280499" y="531243"/>
            <a:ext cx="703283" cy="223056"/>
          </a:xfrm>
          <a:custGeom>
            <a:avLst/>
            <a:gdLst/>
            <a:ahLst/>
            <a:cxnLst/>
            <a:rect l="l" t="t" r="r" b="b"/>
            <a:pathLst>
              <a:path w="703283" h="223056">
                <a:moveTo>
                  <a:pt x="0" y="0"/>
                </a:moveTo>
                <a:lnTo>
                  <a:pt x="703283" y="0"/>
                </a:lnTo>
                <a:lnTo>
                  <a:pt x="703283" y="223056"/>
                </a:lnTo>
                <a:lnTo>
                  <a:pt x="0" y="223056"/>
                </a:lnTo>
                <a:lnTo>
                  <a:pt x="0" y="0"/>
                </a:lnTo>
                <a:close/>
              </a:path>
            </a:pathLst>
          </a:custGeom>
          <a:blipFill>
            <a:blip r:embed="rId12"/>
            <a:stretch>
              <a:fillRect/>
            </a:stretch>
          </a:blipFill>
        </p:spPr>
      </p:sp>
      <p:sp>
        <p:nvSpPr>
          <p:cNvPr id="44" name="TextBox 44"/>
          <p:cNvSpPr txBox="1"/>
          <p:nvPr/>
        </p:nvSpPr>
        <p:spPr>
          <a:xfrm>
            <a:off x="7047936" y="422121"/>
            <a:ext cx="5089178" cy="349250"/>
          </a:xfrm>
          <a:prstGeom prst="rect">
            <a:avLst/>
          </a:prstGeom>
        </p:spPr>
        <p:txBody>
          <a:bodyPr lIns="0" tIns="0" rIns="0" bIns="0" rtlCol="0" anchor="t">
            <a:spAutoFit/>
          </a:bodyPr>
          <a:lstStyle/>
          <a:p>
            <a:pPr algn="ctr">
              <a:lnSpc>
                <a:spcPts val="2800"/>
              </a:lnSpc>
              <a:spcBef>
                <a:spcPct val="0"/>
              </a:spcBef>
            </a:pPr>
            <a:r>
              <a:rPr lang="en-US" sz="2000" b="1" u="sng" spc="220">
                <a:solidFill>
                  <a:srgbClr val="C22827"/>
                </a:solidFill>
                <a:latin typeface="Arsenal Bold"/>
                <a:ea typeface="Arsenal Bold"/>
                <a:cs typeface="Arsenal Bold"/>
                <a:sym typeface="Arsenal Bold"/>
              </a:rPr>
              <a:t>P</a:t>
            </a:r>
            <a:r>
              <a:rPr lang="en-US" sz="2000" u="sng" spc="220">
                <a:solidFill>
                  <a:srgbClr val="C22827"/>
                </a:solidFill>
                <a:latin typeface="Arsenal"/>
                <a:ea typeface="Arsenal"/>
                <a:cs typeface="Arsenal"/>
                <a:sym typeface="Arsenal"/>
              </a:rPr>
              <a:t>lan </a:t>
            </a:r>
            <a:r>
              <a:rPr lang="en-US" sz="2000" b="1" u="sng" spc="220">
                <a:solidFill>
                  <a:srgbClr val="C22827"/>
                </a:solidFill>
                <a:latin typeface="Arsenal Bold"/>
                <a:ea typeface="Arsenal Bold"/>
                <a:cs typeface="Arsenal Bold"/>
                <a:sym typeface="Arsenal Bold"/>
              </a:rPr>
              <a:t>E</a:t>
            </a:r>
            <a:r>
              <a:rPr lang="en-US" sz="2000" u="sng" spc="220">
                <a:solidFill>
                  <a:srgbClr val="C22827"/>
                </a:solidFill>
                <a:latin typeface="Arsenal"/>
                <a:ea typeface="Arsenal"/>
                <a:cs typeface="Arsenal"/>
                <a:sym typeface="Arsenal"/>
              </a:rPr>
              <a:t>stratégico INAEM</a:t>
            </a:r>
            <a:r>
              <a:rPr lang="en-US" sz="2000" b="1" u="sng" spc="220">
                <a:solidFill>
                  <a:srgbClr val="C22827"/>
                </a:solidFill>
                <a:latin typeface="Arsenal Bold"/>
                <a:ea typeface="Arsenal Bold"/>
                <a:cs typeface="Arsenal Bold"/>
                <a:sym typeface="Arsenal Bold"/>
              </a:rPr>
              <a:t> 6.0</a:t>
            </a:r>
            <a:r>
              <a:rPr lang="en-US" sz="2000" u="sng" spc="220">
                <a:solidFill>
                  <a:srgbClr val="C22827"/>
                </a:solidFill>
                <a:latin typeface="Arsenal"/>
                <a:ea typeface="Arsenal"/>
                <a:cs typeface="Arsenal"/>
                <a:sym typeface="Arsenal"/>
              </a:rPr>
              <a:t>. </a:t>
            </a:r>
            <a:r>
              <a:rPr lang="en-US" sz="2000" i="1" u="sng" spc="220">
                <a:solidFill>
                  <a:srgbClr val="63686B"/>
                </a:solidFill>
                <a:latin typeface="Arsenal Italics"/>
                <a:ea typeface="Arsenal Italics"/>
                <a:cs typeface="Arsenal Italics"/>
                <a:sym typeface="Arsenal Italics"/>
              </a:rPr>
              <a:t>2024/2027</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0430" y="1563014"/>
            <a:ext cx="16244989" cy="1127861"/>
            <a:chOff x="0" y="0"/>
            <a:chExt cx="4278516" cy="297050"/>
          </a:xfrm>
        </p:grpSpPr>
        <p:sp>
          <p:nvSpPr>
            <p:cNvPr id="3" name="Freeform 3"/>
            <p:cNvSpPr/>
            <p:nvPr/>
          </p:nvSpPr>
          <p:spPr>
            <a:xfrm>
              <a:off x="0" y="0"/>
              <a:ext cx="4278516" cy="297050"/>
            </a:xfrm>
            <a:custGeom>
              <a:avLst/>
              <a:gdLst/>
              <a:ahLst/>
              <a:cxnLst/>
              <a:rect l="l" t="t" r="r" b="b"/>
              <a:pathLst>
                <a:path w="4278516" h="297050">
                  <a:moveTo>
                    <a:pt x="0" y="0"/>
                  </a:moveTo>
                  <a:lnTo>
                    <a:pt x="4278516" y="0"/>
                  </a:lnTo>
                  <a:lnTo>
                    <a:pt x="4278516" y="297050"/>
                  </a:lnTo>
                  <a:lnTo>
                    <a:pt x="0" y="297050"/>
                  </a:lnTo>
                  <a:close/>
                </a:path>
              </a:pathLst>
            </a:custGeom>
            <a:solidFill>
              <a:srgbClr val="A2221C"/>
            </a:solidFill>
          </p:spPr>
        </p:sp>
        <p:sp>
          <p:nvSpPr>
            <p:cNvPr id="4" name="TextBox 4"/>
            <p:cNvSpPr txBox="1"/>
            <p:nvPr/>
          </p:nvSpPr>
          <p:spPr>
            <a:xfrm>
              <a:off x="0" y="-19050"/>
              <a:ext cx="4278516" cy="316100"/>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sp>
        <p:nvSpPr>
          <p:cNvPr id="5" name="Freeform 5"/>
          <p:cNvSpPr/>
          <p:nvPr/>
        </p:nvSpPr>
        <p:spPr>
          <a:xfrm>
            <a:off x="6218453" y="3044589"/>
            <a:ext cx="1204078" cy="1037916"/>
          </a:xfrm>
          <a:custGeom>
            <a:avLst/>
            <a:gdLst/>
            <a:ahLst/>
            <a:cxnLst/>
            <a:rect l="l" t="t" r="r" b="b"/>
            <a:pathLst>
              <a:path w="1204078" h="1037916">
                <a:moveTo>
                  <a:pt x="0" y="0"/>
                </a:moveTo>
                <a:lnTo>
                  <a:pt x="1204079" y="0"/>
                </a:lnTo>
                <a:lnTo>
                  <a:pt x="1204079" y="1037916"/>
                </a:lnTo>
                <a:lnTo>
                  <a:pt x="0" y="10379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973856" y="1563014"/>
            <a:ext cx="16201564" cy="1099286"/>
          </a:xfrm>
          <a:custGeom>
            <a:avLst/>
            <a:gdLst/>
            <a:ahLst/>
            <a:cxnLst/>
            <a:rect l="l" t="t" r="r" b="b"/>
            <a:pathLst>
              <a:path w="16201564" h="1099286">
                <a:moveTo>
                  <a:pt x="0" y="0"/>
                </a:moveTo>
                <a:lnTo>
                  <a:pt x="16201563" y="0"/>
                </a:lnTo>
                <a:lnTo>
                  <a:pt x="16201563" y="1099286"/>
                </a:lnTo>
                <a:lnTo>
                  <a:pt x="0" y="1099286"/>
                </a:lnTo>
                <a:lnTo>
                  <a:pt x="0" y="0"/>
                </a:lnTo>
                <a:close/>
              </a:path>
            </a:pathLst>
          </a:custGeom>
          <a:blipFill>
            <a:blip r:embed="rId5">
              <a:alphaModFix amt="18000"/>
            </a:blip>
            <a:stretch>
              <a:fillRect l="-1167" t="-444247" r="-3890" b="-486127"/>
            </a:stretch>
          </a:blipFill>
        </p:spPr>
      </p:sp>
      <p:grpSp>
        <p:nvGrpSpPr>
          <p:cNvPr id="7" name="Group 7"/>
          <p:cNvGrpSpPr/>
          <p:nvPr/>
        </p:nvGrpSpPr>
        <p:grpSpPr>
          <a:xfrm>
            <a:off x="4729843" y="4232076"/>
            <a:ext cx="47625" cy="5189940"/>
            <a:chOff x="0" y="0"/>
            <a:chExt cx="12543" cy="1366898"/>
          </a:xfrm>
        </p:grpSpPr>
        <p:sp>
          <p:nvSpPr>
            <p:cNvPr id="8" name="Freeform 8"/>
            <p:cNvSpPr/>
            <p:nvPr/>
          </p:nvSpPr>
          <p:spPr>
            <a:xfrm>
              <a:off x="0" y="0"/>
              <a:ext cx="12543" cy="1366898"/>
            </a:xfrm>
            <a:custGeom>
              <a:avLst/>
              <a:gdLst/>
              <a:ahLst/>
              <a:cxnLst/>
              <a:rect l="l" t="t" r="r" b="b"/>
              <a:pathLst>
                <a:path w="12543" h="1366898">
                  <a:moveTo>
                    <a:pt x="0" y="0"/>
                  </a:moveTo>
                  <a:lnTo>
                    <a:pt x="12543" y="0"/>
                  </a:lnTo>
                  <a:lnTo>
                    <a:pt x="12543" y="1366898"/>
                  </a:lnTo>
                  <a:lnTo>
                    <a:pt x="0" y="1366898"/>
                  </a:lnTo>
                  <a:close/>
                </a:path>
              </a:pathLst>
            </a:custGeom>
            <a:solidFill>
              <a:srgbClr val="009245"/>
            </a:solidFill>
          </p:spPr>
        </p:sp>
        <p:sp>
          <p:nvSpPr>
            <p:cNvPr id="9" name="TextBox 9"/>
            <p:cNvSpPr txBox="1"/>
            <p:nvPr/>
          </p:nvSpPr>
          <p:spPr>
            <a:xfrm>
              <a:off x="0" y="-19050"/>
              <a:ext cx="12543" cy="1385948"/>
            </a:xfrm>
            <a:prstGeom prst="rect">
              <a:avLst/>
            </a:prstGeom>
          </p:spPr>
          <p:txBody>
            <a:bodyPr lIns="50800" tIns="50800" rIns="50800" bIns="50800" rtlCol="0" anchor="ctr"/>
            <a:lstStyle/>
            <a:p>
              <a:pPr algn="ctr">
                <a:lnSpc>
                  <a:spcPts val="2859"/>
                </a:lnSpc>
              </a:pPr>
              <a:endParaRPr/>
            </a:p>
          </p:txBody>
        </p:sp>
      </p:grpSp>
      <p:grpSp>
        <p:nvGrpSpPr>
          <p:cNvPr id="10" name="Group 10"/>
          <p:cNvGrpSpPr/>
          <p:nvPr/>
        </p:nvGrpSpPr>
        <p:grpSpPr>
          <a:xfrm>
            <a:off x="8442584" y="4232076"/>
            <a:ext cx="47625" cy="5189940"/>
            <a:chOff x="0" y="0"/>
            <a:chExt cx="12543" cy="1366898"/>
          </a:xfrm>
        </p:grpSpPr>
        <p:sp>
          <p:nvSpPr>
            <p:cNvPr id="11" name="Freeform 11"/>
            <p:cNvSpPr/>
            <p:nvPr/>
          </p:nvSpPr>
          <p:spPr>
            <a:xfrm>
              <a:off x="0" y="0"/>
              <a:ext cx="12543" cy="1366898"/>
            </a:xfrm>
            <a:custGeom>
              <a:avLst/>
              <a:gdLst/>
              <a:ahLst/>
              <a:cxnLst/>
              <a:rect l="l" t="t" r="r" b="b"/>
              <a:pathLst>
                <a:path w="12543" h="1366898">
                  <a:moveTo>
                    <a:pt x="0" y="0"/>
                  </a:moveTo>
                  <a:lnTo>
                    <a:pt x="12543" y="0"/>
                  </a:lnTo>
                  <a:lnTo>
                    <a:pt x="12543" y="1366898"/>
                  </a:lnTo>
                  <a:lnTo>
                    <a:pt x="0" y="1366898"/>
                  </a:lnTo>
                  <a:close/>
                </a:path>
              </a:pathLst>
            </a:custGeom>
            <a:solidFill>
              <a:srgbClr val="009245"/>
            </a:solidFill>
          </p:spPr>
        </p:sp>
        <p:sp>
          <p:nvSpPr>
            <p:cNvPr id="12" name="TextBox 12"/>
            <p:cNvSpPr txBox="1"/>
            <p:nvPr/>
          </p:nvSpPr>
          <p:spPr>
            <a:xfrm>
              <a:off x="0" y="-19050"/>
              <a:ext cx="12543" cy="1385948"/>
            </a:xfrm>
            <a:prstGeom prst="rect">
              <a:avLst/>
            </a:prstGeom>
          </p:spPr>
          <p:txBody>
            <a:bodyPr lIns="50800" tIns="50800" rIns="50800" bIns="50800" rtlCol="0" anchor="ctr"/>
            <a:lstStyle/>
            <a:p>
              <a:pPr algn="ctr">
                <a:lnSpc>
                  <a:spcPts val="2859"/>
                </a:lnSpc>
              </a:pPr>
              <a:endParaRPr/>
            </a:p>
          </p:txBody>
        </p:sp>
      </p:grpSp>
      <p:grpSp>
        <p:nvGrpSpPr>
          <p:cNvPr id="13" name="Group 13"/>
          <p:cNvGrpSpPr/>
          <p:nvPr/>
        </p:nvGrpSpPr>
        <p:grpSpPr>
          <a:xfrm>
            <a:off x="12527145" y="4232076"/>
            <a:ext cx="47625" cy="5189940"/>
            <a:chOff x="0" y="0"/>
            <a:chExt cx="12543" cy="1366898"/>
          </a:xfrm>
        </p:grpSpPr>
        <p:sp>
          <p:nvSpPr>
            <p:cNvPr id="14" name="Freeform 14"/>
            <p:cNvSpPr/>
            <p:nvPr/>
          </p:nvSpPr>
          <p:spPr>
            <a:xfrm>
              <a:off x="0" y="0"/>
              <a:ext cx="12543" cy="1366898"/>
            </a:xfrm>
            <a:custGeom>
              <a:avLst/>
              <a:gdLst/>
              <a:ahLst/>
              <a:cxnLst/>
              <a:rect l="l" t="t" r="r" b="b"/>
              <a:pathLst>
                <a:path w="12543" h="1366898">
                  <a:moveTo>
                    <a:pt x="0" y="0"/>
                  </a:moveTo>
                  <a:lnTo>
                    <a:pt x="12543" y="0"/>
                  </a:lnTo>
                  <a:lnTo>
                    <a:pt x="12543" y="1366898"/>
                  </a:lnTo>
                  <a:lnTo>
                    <a:pt x="0" y="1366898"/>
                  </a:lnTo>
                  <a:close/>
                </a:path>
              </a:pathLst>
            </a:custGeom>
            <a:solidFill>
              <a:srgbClr val="009245"/>
            </a:solidFill>
          </p:spPr>
        </p:sp>
        <p:sp>
          <p:nvSpPr>
            <p:cNvPr id="15" name="TextBox 15"/>
            <p:cNvSpPr txBox="1"/>
            <p:nvPr/>
          </p:nvSpPr>
          <p:spPr>
            <a:xfrm>
              <a:off x="0" y="-19050"/>
              <a:ext cx="12543" cy="1385948"/>
            </a:xfrm>
            <a:prstGeom prst="rect">
              <a:avLst/>
            </a:prstGeom>
          </p:spPr>
          <p:txBody>
            <a:bodyPr lIns="50800" tIns="50800" rIns="50800" bIns="50800" rtlCol="0" anchor="ctr"/>
            <a:lstStyle/>
            <a:p>
              <a:pPr algn="ctr">
                <a:lnSpc>
                  <a:spcPts val="2859"/>
                </a:lnSpc>
              </a:pPr>
              <a:endParaRPr/>
            </a:p>
          </p:txBody>
        </p:sp>
      </p:grpSp>
      <p:sp>
        <p:nvSpPr>
          <p:cNvPr id="16" name="Freeform 16"/>
          <p:cNvSpPr/>
          <p:nvPr/>
        </p:nvSpPr>
        <p:spPr>
          <a:xfrm>
            <a:off x="1963218" y="3106024"/>
            <a:ext cx="1686547" cy="1237070"/>
          </a:xfrm>
          <a:custGeom>
            <a:avLst/>
            <a:gdLst/>
            <a:ahLst/>
            <a:cxnLst/>
            <a:rect l="l" t="t" r="r" b="b"/>
            <a:pathLst>
              <a:path w="1686547" h="1237070">
                <a:moveTo>
                  <a:pt x="0" y="0"/>
                </a:moveTo>
                <a:lnTo>
                  <a:pt x="1686547" y="0"/>
                </a:lnTo>
                <a:lnTo>
                  <a:pt x="1686547" y="1237070"/>
                </a:lnTo>
                <a:lnTo>
                  <a:pt x="0" y="1237070"/>
                </a:lnTo>
                <a:lnTo>
                  <a:pt x="0" y="0"/>
                </a:lnTo>
                <a:close/>
              </a:path>
            </a:pathLst>
          </a:custGeom>
          <a:blipFill>
            <a:blip r:embed="rId6"/>
            <a:stretch>
              <a:fillRect l="-3114" t="-27176" r="-4152" b="-19065"/>
            </a:stretch>
          </a:blipFill>
        </p:spPr>
      </p:sp>
      <p:sp>
        <p:nvSpPr>
          <p:cNvPr id="17" name="Freeform 17"/>
          <p:cNvSpPr/>
          <p:nvPr/>
        </p:nvSpPr>
        <p:spPr>
          <a:xfrm>
            <a:off x="9975232" y="2991557"/>
            <a:ext cx="1403266" cy="1250044"/>
          </a:xfrm>
          <a:custGeom>
            <a:avLst/>
            <a:gdLst/>
            <a:ahLst/>
            <a:cxnLst/>
            <a:rect l="l" t="t" r="r" b="b"/>
            <a:pathLst>
              <a:path w="1403266" h="1250044">
                <a:moveTo>
                  <a:pt x="0" y="0"/>
                </a:moveTo>
                <a:lnTo>
                  <a:pt x="1403266" y="0"/>
                </a:lnTo>
                <a:lnTo>
                  <a:pt x="1403266" y="1250044"/>
                </a:lnTo>
                <a:lnTo>
                  <a:pt x="0" y="1250044"/>
                </a:lnTo>
                <a:lnTo>
                  <a:pt x="0" y="0"/>
                </a:lnTo>
                <a:close/>
              </a:path>
            </a:pathLst>
          </a:custGeom>
          <a:blipFill>
            <a:blip r:embed="rId7"/>
            <a:stretch>
              <a:fillRect l="-8687" t="-976" r="-8120" b="-1464"/>
            </a:stretch>
          </a:blipFill>
        </p:spPr>
      </p:sp>
      <p:sp>
        <p:nvSpPr>
          <p:cNvPr id="18" name="Freeform 18"/>
          <p:cNvSpPr/>
          <p:nvPr/>
        </p:nvSpPr>
        <p:spPr>
          <a:xfrm>
            <a:off x="14387442" y="2991557"/>
            <a:ext cx="1143980" cy="1143980"/>
          </a:xfrm>
          <a:custGeom>
            <a:avLst/>
            <a:gdLst/>
            <a:ahLst/>
            <a:cxnLst/>
            <a:rect l="l" t="t" r="r" b="b"/>
            <a:pathLst>
              <a:path w="1143980" h="1143980">
                <a:moveTo>
                  <a:pt x="0" y="0"/>
                </a:moveTo>
                <a:lnTo>
                  <a:pt x="1143980" y="0"/>
                </a:lnTo>
                <a:lnTo>
                  <a:pt x="1143980" y="1143980"/>
                </a:lnTo>
                <a:lnTo>
                  <a:pt x="0" y="1143980"/>
                </a:lnTo>
                <a:lnTo>
                  <a:pt x="0" y="0"/>
                </a:lnTo>
                <a:close/>
              </a:path>
            </a:pathLst>
          </a:custGeom>
          <a:blipFill>
            <a:blip r:embed="rId8"/>
            <a:stretch>
              <a:fillRect/>
            </a:stretch>
          </a:blipFill>
        </p:spPr>
      </p:sp>
      <p:sp>
        <p:nvSpPr>
          <p:cNvPr id="19" name="TextBox 19"/>
          <p:cNvSpPr txBox="1"/>
          <p:nvPr/>
        </p:nvSpPr>
        <p:spPr>
          <a:xfrm>
            <a:off x="952143" y="1701110"/>
            <a:ext cx="16244989" cy="780669"/>
          </a:xfrm>
          <a:prstGeom prst="rect">
            <a:avLst/>
          </a:prstGeom>
        </p:spPr>
        <p:txBody>
          <a:bodyPr lIns="0" tIns="0" rIns="0" bIns="0" rtlCol="0" anchor="t">
            <a:spAutoFit/>
          </a:bodyPr>
          <a:lstStyle/>
          <a:p>
            <a:pPr marL="0" lvl="0" indent="0" algn="ctr">
              <a:lnSpc>
                <a:spcPts val="6348"/>
              </a:lnSpc>
              <a:spcBef>
                <a:spcPct val="0"/>
              </a:spcBef>
            </a:pPr>
            <a:r>
              <a:rPr lang="en-US" sz="4600" spc="46">
                <a:solidFill>
                  <a:srgbClr val="FFFFFF"/>
                </a:solidFill>
                <a:latin typeface="Candal"/>
                <a:ea typeface="Candal"/>
                <a:cs typeface="Candal"/>
                <a:sym typeface="Candal"/>
              </a:rPr>
              <a:t>FASES DE ELABORACIÓN DEL PLAN ESTRATÉGICO</a:t>
            </a:r>
          </a:p>
        </p:txBody>
      </p:sp>
      <p:sp>
        <p:nvSpPr>
          <p:cNvPr id="20" name="TextBox 20"/>
          <p:cNvSpPr txBox="1"/>
          <p:nvPr/>
        </p:nvSpPr>
        <p:spPr>
          <a:xfrm>
            <a:off x="1016155" y="4674725"/>
            <a:ext cx="3504138" cy="4696056"/>
          </a:xfrm>
          <a:prstGeom prst="rect">
            <a:avLst/>
          </a:prstGeom>
        </p:spPr>
        <p:txBody>
          <a:bodyPr lIns="0" tIns="0" rIns="0" bIns="0" rtlCol="0" anchor="t">
            <a:spAutoFit/>
          </a:bodyPr>
          <a:lstStyle/>
          <a:p>
            <a:pPr algn="ctr">
              <a:lnSpc>
                <a:spcPts val="2549"/>
              </a:lnSpc>
            </a:pPr>
            <a:r>
              <a:rPr lang="en-US" sz="1699" b="1" spc="39">
                <a:solidFill>
                  <a:srgbClr val="A2221C"/>
                </a:solidFill>
                <a:latin typeface="Canva Sans Bold"/>
                <a:ea typeface="Canva Sans Bold"/>
                <a:cs typeface="Canva Sans Bold"/>
                <a:sym typeface="Canva Sans Bold"/>
              </a:rPr>
              <a:t>Definición del marco estratégico y del entorno</a:t>
            </a:r>
            <a:r>
              <a:rPr lang="en-US" sz="1699" b="1" spc="39">
                <a:solidFill>
                  <a:srgbClr val="231F20"/>
                </a:solidFill>
                <a:latin typeface="Canva Sans Bold"/>
                <a:ea typeface="Canva Sans Bold"/>
                <a:cs typeface="Canva Sans Bold"/>
                <a:sym typeface="Canva Sans Bold"/>
              </a:rPr>
              <a:t>;</a:t>
            </a:r>
            <a:r>
              <a:rPr lang="en-US" sz="1699" spc="39">
                <a:solidFill>
                  <a:srgbClr val="231F20"/>
                </a:solidFill>
                <a:latin typeface="Canva Sans"/>
                <a:ea typeface="Canva Sans"/>
                <a:cs typeface="Canva Sans"/>
                <a:sym typeface="Canva Sans"/>
              </a:rPr>
              <a:t> </a:t>
            </a:r>
          </a:p>
          <a:p>
            <a:pPr marL="367027" lvl="1" indent="-183514" algn="l">
              <a:lnSpc>
                <a:spcPts val="2549"/>
              </a:lnSpc>
              <a:buFont typeface="Arial"/>
              <a:buChar char="•"/>
            </a:pPr>
            <a:r>
              <a:rPr lang="en-US" sz="1699" spc="39">
                <a:solidFill>
                  <a:srgbClr val="231F20"/>
                </a:solidFill>
                <a:latin typeface="Canva Sans"/>
                <a:ea typeface="Canva Sans"/>
                <a:cs typeface="Canva Sans"/>
                <a:sym typeface="Canva Sans"/>
              </a:rPr>
              <a:t>revisión de la Misión y Visión de la entidad; </a:t>
            </a:r>
          </a:p>
          <a:p>
            <a:pPr marL="367027" lvl="1" indent="-183514" algn="l">
              <a:lnSpc>
                <a:spcPts val="2549"/>
              </a:lnSpc>
              <a:buFont typeface="Arial"/>
              <a:buChar char="•"/>
            </a:pPr>
            <a:r>
              <a:rPr lang="en-US" sz="1699" spc="39">
                <a:solidFill>
                  <a:srgbClr val="231F20"/>
                </a:solidFill>
                <a:latin typeface="Canva Sans"/>
                <a:ea typeface="Canva Sans"/>
                <a:cs typeface="Canva Sans"/>
                <a:sym typeface="Canva Sans"/>
              </a:rPr>
              <a:t>definición del Propósito; </a:t>
            </a:r>
          </a:p>
          <a:p>
            <a:pPr marL="367027" lvl="1" indent="-183514" algn="l">
              <a:lnSpc>
                <a:spcPts val="2549"/>
              </a:lnSpc>
              <a:buFont typeface="Arial"/>
              <a:buChar char="•"/>
            </a:pPr>
            <a:r>
              <a:rPr lang="en-US" sz="1699" spc="39">
                <a:solidFill>
                  <a:srgbClr val="231F20"/>
                </a:solidFill>
                <a:latin typeface="Canva Sans"/>
                <a:ea typeface="Canva Sans"/>
                <a:cs typeface="Canva Sans"/>
                <a:sym typeface="Canva Sans"/>
              </a:rPr>
              <a:t>se han identificado y priorizado los grupos de interés, se han determinado sus principales necesidades y expectativas </a:t>
            </a:r>
          </a:p>
          <a:p>
            <a:pPr marL="367027" lvl="1" indent="-183514" algn="l">
              <a:lnSpc>
                <a:spcPts val="2549"/>
              </a:lnSpc>
              <a:buFont typeface="Arial"/>
              <a:buChar char="•"/>
            </a:pPr>
            <a:r>
              <a:rPr lang="en-US" sz="1699" spc="39">
                <a:solidFill>
                  <a:srgbClr val="231F20"/>
                </a:solidFill>
                <a:latin typeface="Canva Sans"/>
                <a:ea typeface="Canva Sans"/>
                <a:cs typeface="Canva Sans"/>
                <a:sym typeface="Canva Sans"/>
              </a:rPr>
              <a:t>y se ha definido el ecosistema del INAEM, con todos los agentes y factores que pueden afectar a su funcionamiento.  </a:t>
            </a:r>
          </a:p>
        </p:txBody>
      </p:sp>
      <p:sp>
        <p:nvSpPr>
          <p:cNvPr id="21" name="TextBox 21"/>
          <p:cNvSpPr txBox="1"/>
          <p:nvPr/>
        </p:nvSpPr>
        <p:spPr>
          <a:xfrm>
            <a:off x="4998766" y="4674725"/>
            <a:ext cx="3212160" cy="3440430"/>
          </a:xfrm>
          <a:prstGeom prst="rect">
            <a:avLst/>
          </a:prstGeom>
        </p:spPr>
        <p:txBody>
          <a:bodyPr lIns="0" tIns="0" rIns="0" bIns="0" rtlCol="0" anchor="t">
            <a:spAutoFit/>
          </a:bodyPr>
          <a:lstStyle/>
          <a:p>
            <a:pPr marL="0" lvl="0" indent="0" algn="ctr">
              <a:lnSpc>
                <a:spcPts val="2549"/>
              </a:lnSpc>
            </a:pPr>
            <a:r>
              <a:rPr lang="en-US" sz="1699" b="1" spc="39">
                <a:solidFill>
                  <a:srgbClr val="A2221C"/>
                </a:solidFill>
                <a:latin typeface="Canva Sans Bold"/>
                <a:ea typeface="Canva Sans Bold"/>
                <a:cs typeface="Canva Sans Bold"/>
                <a:sym typeface="Canva Sans Bold"/>
              </a:rPr>
              <a:t>Análisis externo (oportunidades y amenazas) e interno (fortalezas y debilidades)</a:t>
            </a:r>
            <a:r>
              <a:rPr lang="en-US" sz="1699" spc="39">
                <a:solidFill>
                  <a:srgbClr val="231F20"/>
                </a:solidFill>
                <a:latin typeface="Canva Sans"/>
                <a:ea typeface="Canva Sans"/>
                <a:cs typeface="Canva Sans"/>
                <a:sym typeface="Canva Sans"/>
              </a:rPr>
              <a:t> para la recopilación de información e identificación de los factores estratégicos y se han priorizado los aspectos más relevantes para el INAEM y para sus grupos de interés. </a:t>
            </a:r>
          </a:p>
        </p:txBody>
      </p:sp>
      <p:sp>
        <p:nvSpPr>
          <p:cNvPr id="22" name="TextBox 22"/>
          <p:cNvSpPr txBox="1"/>
          <p:nvPr/>
        </p:nvSpPr>
        <p:spPr>
          <a:xfrm>
            <a:off x="8709284" y="4525892"/>
            <a:ext cx="3726847" cy="4383405"/>
          </a:xfrm>
          <a:prstGeom prst="rect">
            <a:avLst/>
          </a:prstGeom>
        </p:spPr>
        <p:txBody>
          <a:bodyPr lIns="0" tIns="0" rIns="0" bIns="0" rtlCol="0" anchor="t">
            <a:spAutoFit/>
          </a:bodyPr>
          <a:lstStyle/>
          <a:p>
            <a:pPr marL="0" lvl="0" indent="0" algn="ctr">
              <a:lnSpc>
                <a:spcPts val="2549"/>
              </a:lnSpc>
            </a:pPr>
            <a:r>
              <a:rPr lang="en-US" sz="1699" spc="39">
                <a:solidFill>
                  <a:srgbClr val="231F20"/>
                </a:solidFill>
                <a:latin typeface="Canva Sans"/>
                <a:ea typeface="Canva Sans"/>
                <a:cs typeface="Canva Sans"/>
                <a:sym typeface="Canva Sans"/>
              </a:rPr>
              <a:t>Se ordenan y priorizan los factores estratégicos en un </a:t>
            </a:r>
            <a:r>
              <a:rPr lang="en-US" sz="1699" b="1" spc="39">
                <a:solidFill>
                  <a:srgbClr val="231F20"/>
                </a:solidFill>
                <a:latin typeface="Canva Sans Bold"/>
                <a:ea typeface="Canva Sans Bold"/>
                <a:cs typeface="Canva Sans Bold"/>
                <a:sym typeface="Canva Sans Bold"/>
              </a:rPr>
              <a:t>DAFO</a:t>
            </a:r>
            <a:r>
              <a:rPr lang="en-US" sz="1699" spc="39">
                <a:solidFill>
                  <a:srgbClr val="231F20"/>
                </a:solidFill>
                <a:latin typeface="Canva Sans"/>
                <a:ea typeface="Canva Sans"/>
                <a:cs typeface="Canva Sans"/>
                <a:sym typeface="Canva Sans"/>
              </a:rPr>
              <a:t> para llevar a cabo la </a:t>
            </a:r>
            <a:r>
              <a:rPr lang="en-US" sz="1699" b="1" spc="39">
                <a:solidFill>
                  <a:srgbClr val="A2221C"/>
                </a:solidFill>
                <a:latin typeface="Canva Sans Bold"/>
                <a:ea typeface="Canva Sans Bold"/>
                <a:cs typeface="Canva Sans Bold"/>
                <a:sym typeface="Canva Sans Bold"/>
              </a:rPr>
              <a:t>reflexión estratégica </a:t>
            </a:r>
            <a:r>
              <a:rPr lang="en-US" sz="1699" spc="39">
                <a:solidFill>
                  <a:srgbClr val="A2221C"/>
                </a:solidFill>
                <a:latin typeface="Canva Sans"/>
                <a:ea typeface="Canva Sans"/>
                <a:cs typeface="Canva Sans"/>
                <a:sym typeface="Canva Sans"/>
              </a:rPr>
              <a:t>a través de un </a:t>
            </a:r>
            <a:r>
              <a:rPr lang="en-US" sz="1699" b="1" spc="39">
                <a:solidFill>
                  <a:srgbClr val="A2221C"/>
                </a:solidFill>
                <a:latin typeface="Canva Sans Bold"/>
                <a:ea typeface="Canva Sans Bold"/>
                <a:cs typeface="Canva Sans Bold"/>
                <a:sym typeface="Canva Sans Bold"/>
              </a:rPr>
              <a:t>análisis CAME</a:t>
            </a:r>
            <a:r>
              <a:rPr lang="en-US" sz="1699" b="1" spc="39">
                <a:solidFill>
                  <a:srgbClr val="231F20"/>
                </a:solidFill>
                <a:latin typeface="Canva Sans Bold"/>
                <a:ea typeface="Canva Sans Bold"/>
                <a:cs typeface="Canva Sans Bold"/>
                <a:sym typeface="Canva Sans Bold"/>
              </a:rPr>
              <a:t> </a:t>
            </a:r>
            <a:r>
              <a:rPr lang="en-US" sz="1699" spc="39">
                <a:solidFill>
                  <a:srgbClr val="231F20"/>
                </a:solidFill>
                <a:latin typeface="Canva Sans"/>
                <a:ea typeface="Canva Sans"/>
                <a:cs typeface="Canva Sans"/>
                <a:sym typeface="Canva Sans"/>
              </a:rPr>
              <a:t>que, a través de la combinación dos a dos de factores relacionados entre si, da como resultado una serie de ideas o alternativas estratégicas. Estas alternativas se agrupan en torno a temáticas comunes que se han resumido en </a:t>
            </a:r>
            <a:r>
              <a:rPr lang="en-US" sz="1699" b="1" spc="39">
                <a:solidFill>
                  <a:srgbClr val="231F20"/>
                </a:solidFill>
                <a:latin typeface="Canva Sans Bold"/>
                <a:ea typeface="Canva Sans Bold"/>
                <a:cs typeface="Canva Sans Bold"/>
                <a:sym typeface="Canva Sans Bold"/>
              </a:rPr>
              <a:t>3 objetivos estratégicos y 10 objetivos operativos. </a:t>
            </a:r>
          </a:p>
        </p:txBody>
      </p:sp>
      <p:sp>
        <p:nvSpPr>
          <p:cNvPr id="23" name="TextBox 23"/>
          <p:cNvSpPr txBox="1"/>
          <p:nvPr/>
        </p:nvSpPr>
        <p:spPr>
          <a:xfrm>
            <a:off x="12784320" y="4451120"/>
            <a:ext cx="4679215" cy="4753922"/>
          </a:xfrm>
          <a:prstGeom prst="rect">
            <a:avLst/>
          </a:prstGeom>
        </p:spPr>
        <p:txBody>
          <a:bodyPr lIns="0" tIns="0" rIns="0" bIns="0" rtlCol="0" anchor="t">
            <a:spAutoFit/>
          </a:bodyPr>
          <a:lstStyle/>
          <a:p>
            <a:pPr algn="ctr">
              <a:lnSpc>
                <a:spcPts val="2699"/>
              </a:lnSpc>
            </a:pPr>
            <a:r>
              <a:rPr lang="en-US" sz="1799" b="1" spc="61">
                <a:solidFill>
                  <a:srgbClr val="A2221C"/>
                </a:solidFill>
                <a:latin typeface="Canva Sans Bold"/>
                <a:ea typeface="Canva Sans Bold"/>
                <a:cs typeface="Canva Sans Bold"/>
                <a:sym typeface="Canva Sans Bold"/>
              </a:rPr>
              <a:t>Identificación de los proyectos o líneas de actuación</a:t>
            </a:r>
            <a:r>
              <a:rPr lang="en-US" sz="1799" spc="61">
                <a:solidFill>
                  <a:srgbClr val="A2221C"/>
                </a:solidFill>
                <a:latin typeface="Canva Sans"/>
                <a:ea typeface="Canva Sans"/>
                <a:cs typeface="Canva Sans"/>
                <a:sym typeface="Canva Sans"/>
              </a:rPr>
              <a:t> </a:t>
            </a:r>
            <a:r>
              <a:rPr lang="en-US" sz="1799" spc="61">
                <a:solidFill>
                  <a:srgbClr val="231F20"/>
                </a:solidFill>
                <a:latin typeface="Canva Sans"/>
                <a:ea typeface="Canva Sans"/>
                <a:cs typeface="Canva Sans"/>
                <a:sym typeface="Canva Sans"/>
              </a:rPr>
              <a:t>para la consecución de los objetivos estratégicos.</a:t>
            </a:r>
          </a:p>
          <a:p>
            <a:pPr algn="ctr">
              <a:lnSpc>
                <a:spcPts val="2483"/>
              </a:lnSpc>
            </a:pPr>
            <a:r>
              <a:rPr lang="en-US" sz="1799" b="1" spc="34">
                <a:solidFill>
                  <a:srgbClr val="231F20"/>
                </a:solidFill>
                <a:latin typeface="Canva Sans Bold"/>
                <a:ea typeface="Canva Sans Bold"/>
                <a:cs typeface="Canva Sans Bold"/>
                <a:sym typeface="Canva Sans Bold"/>
              </a:rPr>
              <a:t>Establecimiento de indicadores y metas para el seguimiento de su cumplimiento</a:t>
            </a:r>
            <a:r>
              <a:rPr lang="en-US" sz="1799" spc="34">
                <a:solidFill>
                  <a:srgbClr val="231F20"/>
                </a:solidFill>
                <a:latin typeface="Canva Sans"/>
                <a:ea typeface="Canva Sans"/>
                <a:cs typeface="Canva Sans"/>
                <a:sym typeface="Canva Sans"/>
              </a:rPr>
              <a:t>. Esta responsabilidad se ha distribuido en </a:t>
            </a:r>
            <a:r>
              <a:rPr lang="en-US" sz="1799" b="1" spc="34">
                <a:solidFill>
                  <a:srgbClr val="231F20"/>
                </a:solidFill>
                <a:latin typeface="Canva Sans Bold"/>
                <a:ea typeface="Canva Sans Bold"/>
                <a:cs typeface="Canva Sans Bold"/>
                <a:sym typeface="Canva Sans Bold"/>
              </a:rPr>
              <a:t>Comisiones de Seguimiento</a:t>
            </a:r>
            <a:r>
              <a:rPr lang="en-US" sz="1799" spc="34">
                <a:solidFill>
                  <a:srgbClr val="231F20"/>
                </a:solidFill>
                <a:latin typeface="Canva Sans"/>
                <a:ea typeface="Canva Sans"/>
                <a:cs typeface="Canva Sans"/>
                <a:sym typeface="Canva Sans"/>
              </a:rPr>
              <a:t> que desplegarán los objetivos operativos asignados a </a:t>
            </a:r>
            <a:r>
              <a:rPr lang="en-US" sz="1799" b="1" spc="34">
                <a:solidFill>
                  <a:srgbClr val="231F20"/>
                </a:solidFill>
                <a:latin typeface="Canva Sans Bold"/>
                <a:ea typeface="Canva Sans Bold"/>
                <a:cs typeface="Canva Sans Bold"/>
                <a:sym typeface="Canva Sans Bold"/>
              </a:rPr>
              <a:t>equipos de trabajo,</a:t>
            </a:r>
            <a:r>
              <a:rPr lang="en-US" sz="1799" spc="34">
                <a:solidFill>
                  <a:srgbClr val="231F20"/>
                </a:solidFill>
                <a:latin typeface="Canva Sans"/>
                <a:ea typeface="Canva Sans"/>
                <a:cs typeface="Canva Sans"/>
                <a:sym typeface="Canva Sans"/>
              </a:rPr>
              <a:t> coordinados por los miembros del </a:t>
            </a:r>
            <a:r>
              <a:rPr lang="en-US" sz="1799" b="1" spc="34">
                <a:solidFill>
                  <a:srgbClr val="231F20"/>
                </a:solidFill>
                <a:latin typeface="Canva Sans Bold"/>
                <a:ea typeface="Canva Sans Bold"/>
                <a:cs typeface="Canva Sans Bold"/>
                <a:sym typeface="Canva Sans Bold"/>
              </a:rPr>
              <a:t>equipo de calidad</a:t>
            </a:r>
            <a:r>
              <a:rPr lang="en-US" sz="1799" spc="34">
                <a:solidFill>
                  <a:srgbClr val="231F20"/>
                </a:solidFill>
                <a:latin typeface="Canva Sans"/>
                <a:ea typeface="Canva Sans"/>
                <a:cs typeface="Canva Sans"/>
                <a:sym typeface="Canva Sans"/>
              </a:rPr>
              <a:t>. </a:t>
            </a:r>
          </a:p>
          <a:p>
            <a:pPr marL="0" lvl="0" indent="0" algn="ctr">
              <a:lnSpc>
                <a:spcPts val="2483"/>
              </a:lnSpc>
              <a:spcBef>
                <a:spcPct val="0"/>
              </a:spcBef>
            </a:pPr>
            <a:r>
              <a:rPr lang="en-US" sz="1799" spc="34">
                <a:solidFill>
                  <a:srgbClr val="C22827"/>
                </a:solidFill>
                <a:latin typeface="Canva Sans"/>
                <a:ea typeface="Canva Sans"/>
                <a:cs typeface="Canva Sans"/>
                <a:sym typeface="Canva Sans"/>
              </a:rPr>
              <a:t>Para la realización de esta tarea de forma coordinada, el equipo de calidad se ha constituido en oficina de gestión de proyectos (PMO) del Plan Estratégico. </a:t>
            </a:r>
          </a:p>
        </p:txBody>
      </p:sp>
      <p:sp>
        <p:nvSpPr>
          <p:cNvPr id="24" name="Freeform 24"/>
          <p:cNvSpPr/>
          <p:nvPr/>
        </p:nvSpPr>
        <p:spPr>
          <a:xfrm>
            <a:off x="715614" y="276258"/>
            <a:ext cx="2334238" cy="688600"/>
          </a:xfrm>
          <a:custGeom>
            <a:avLst/>
            <a:gdLst/>
            <a:ahLst/>
            <a:cxnLst/>
            <a:rect l="l" t="t" r="r" b="b"/>
            <a:pathLst>
              <a:path w="2334238" h="688600">
                <a:moveTo>
                  <a:pt x="0" y="0"/>
                </a:moveTo>
                <a:lnTo>
                  <a:pt x="2334238" y="0"/>
                </a:lnTo>
                <a:lnTo>
                  <a:pt x="2334238" y="688600"/>
                </a:lnTo>
                <a:lnTo>
                  <a:pt x="0" y="688600"/>
                </a:lnTo>
                <a:lnTo>
                  <a:pt x="0" y="0"/>
                </a:lnTo>
                <a:close/>
              </a:path>
            </a:pathLst>
          </a:custGeom>
          <a:blipFill>
            <a:blip r:embed="rId9"/>
            <a:stretch>
              <a:fillRect/>
            </a:stretch>
          </a:blipFill>
        </p:spPr>
      </p:sp>
      <p:sp>
        <p:nvSpPr>
          <p:cNvPr id="25" name="Freeform 25"/>
          <p:cNvSpPr/>
          <p:nvPr/>
        </p:nvSpPr>
        <p:spPr>
          <a:xfrm>
            <a:off x="15250941" y="373214"/>
            <a:ext cx="2269744" cy="494688"/>
          </a:xfrm>
          <a:custGeom>
            <a:avLst/>
            <a:gdLst/>
            <a:ahLst/>
            <a:cxnLst/>
            <a:rect l="l" t="t" r="r" b="b"/>
            <a:pathLst>
              <a:path w="2269744" h="494688">
                <a:moveTo>
                  <a:pt x="0" y="0"/>
                </a:moveTo>
                <a:lnTo>
                  <a:pt x="2269744" y="0"/>
                </a:lnTo>
                <a:lnTo>
                  <a:pt x="2269744" y="494688"/>
                </a:lnTo>
                <a:lnTo>
                  <a:pt x="0" y="494688"/>
                </a:lnTo>
                <a:lnTo>
                  <a:pt x="0" y="0"/>
                </a:lnTo>
                <a:close/>
              </a:path>
            </a:pathLst>
          </a:custGeom>
          <a:blipFill>
            <a:blip r:embed="rId10"/>
            <a:stretch>
              <a:fillRect/>
            </a:stretch>
          </a:blipFill>
        </p:spPr>
      </p:sp>
      <p:sp>
        <p:nvSpPr>
          <p:cNvPr id="26" name="Freeform 26"/>
          <p:cNvSpPr/>
          <p:nvPr/>
        </p:nvSpPr>
        <p:spPr>
          <a:xfrm>
            <a:off x="6280499" y="531243"/>
            <a:ext cx="703283" cy="223056"/>
          </a:xfrm>
          <a:custGeom>
            <a:avLst/>
            <a:gdLst/>
            <a:ahLst/>
            <a:cxnLst/>
            <a:rect l="l" t="t" r="r" b="b"/>
            <a:pathLst>
              <a:path w="703283" h="223056">
                <a:moveTo>
                  <a:pt x="0" y="0"/>
                </a:moveTo>
                <a:lnTo>
                  <a:pt x="703283" y="0"/>
                </a:lnTo>
                <a:lnTo>
                  <a:pt x="703283" y="223056"/>
                </a:lnTo>
                <a:lnTo>
                  <a:pt x="0" y="223056"/>
                </a:lnTo>
                <a:lnTo>
                  <a:pt x="0" y="0"/>
                </a:lnTo>
                <a:close/>
              </a:path>
            </a:pathLst>
          </a:custGeom>
          <a:blipFill>
            <a:blip r:embed="rId11"/>
            <a:stretch>
              <a:fillRect/>
            </a:stretch>
          </a:blipFill>
        </p:spPr>
      </p:sp>
      <p:sp>
        <p:nvSpPr>
          <p:cNvPr id="27" name="TextBox 27"/>
          <p:cNvSpPr txBox="1"/>
          <p:nvPr/>
        </p:nvSpPr>
        <p:spPr>
          <a:xfrm>
            <a:off x="7047936" y="422121"/>
            <a:ext cx="5089178" cy="349250"/>
          </a:xfrm>
          <a:prstGeom prst="rect">
            <a:avLst/>
          </a:prstGeom>
        </p:spPr>
        <p:txBody>
          <a:bodyPr lIns="0" tIns="0" rIns="0" bIns="0" rtlCol="0" anchor="t">
            <a:spAutoFit/>
          </a:bodyPr>
          <a:lstStyle/>
          <a:p>
            <a:pPr algn="ctr">
              <a:lnSpc>
                <a:spcPts val="2800"/>
              </a:lnSpc>
              <a:spcBef>
                <a:spcPct val="0"/>
              </a:spcBef>
            </a:pPr>
            <a:r>
              <a:rPr lang="en-US" sz="2000" b="1" u="sng" spc="220">
                <a:solidFill>
                  <a:srgbClr val="C22827"/>
                </a:solidFill>
                <a:latin typeface="Arsenal Bold"/>
                <a:ea typeface="Arsenal Bold"/>
                <a:cs typeface="Arsenal Bold"/>
                <a:sym typeface="Arsenal Bold"/>
              </a:rPr>
              <a:t>P</a:t>
            </a:r>
            <a:r>
              <a:rPr lang="en-US" sz="2000" u="sng" spc="220">
                <a:solidFill>
                  <a:srgbClr val="C22827"/>
                </a:solidFill>
                <a:latin typeface="Arsenal"/>
                <a:ea typeface="Arsenal"/>
                <a:cs typeface="Arsenal"/>
                <a:sym typeface="Arsenal"/>
              </a:rPr>
              <a:t>lan </a:t>
            </a:r>
            <a:r>
              <a:rPr lang="en-US" sz="2000" b="1" u="sng" spc="220">
                <a:solidFill>
                  <a:srgbClr val="C22827"/>
                </a:solidFill>
                <a:latin typeface="Arsenal Bold"/>
                <a:ea typeface="Arsenal Bold"/>
                <a:cs typeface="Arsenal Bold"/>
                <a:sym typeface="Arsenal Bold"/>
              </a:rPr>
              <a:t>E</a:t>
            </a:r>
            <a:r>
              <a:rPr lang="en-US" sz="2000" u="sng" spc="220">
                <a:solidFill>
                  <a:srgbClr val="C22827"/>
                </a:solidFill>
                <a:latin typeface="Arsenal"/>
                <a:ea typeface="Arsenal"/>
                <a:cs typeface="Arsenal"/>
                <a:sym typeface="Arsenal"/>
              </a:rPr>
              <a:t>stratégico INAEM</a:t>
            </a:r>
            <a:r>
              <a:rPr lang="en-US" sz="2000" b="1" u="sng" spc="220">
                <a:solidFill>
                  <a:srgbClr val="C22827"/>
                </a:solidFill>
                <a:latin typeface="Arsenal Bold"/>
                <a:ea typeface="Arsenal Bold"/>
                <a:cs typeface="Arsenal Bold"/>
                <a:sym typeface="Arsenal Bold"/>
              </a:rPr>
              <a:t> 6.0</a:t>
            </a:r>
            <a:r>
              <a:rPr lang="en-US" sz="2000" u="sng" spc="220">
                <a:solidFill>
                  <a:srgbClr val="C22827"/>
                </a:solidFill>
                <a:latin typeface="Arsenal"/>
                <a:ea typeface="Arsenal"/>
                <a:cs typeface="Arsenal"/>
                <a:sym typeface="Arsenal"/>
              </a:rPr>
              <a:t>. </a:t>
            </a:r>
            <a:r>
              <a:rPr lang="en-US" sz="2000" i="1" u="sng" spc="220">
                <a:solidFill>
                  <a:srgbClr val="63686B"/>
                </a:solidFill>
                <a:latin typeface="Arsenal Italics"/>
                <a:ea typeface="Arsenal Italics"/>
                <a:cs typeface="Arsenal Italics"/>
                <a:sym typeface="Arsenal Italics"/>
              </a:rPr>
              <a:t>2024/2027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sp>
        <p:nvSpPr>
          <p:cNvPr id="3" name="Freeform 3"/>
          <p:cNvSpPr/>
          <p:nvPr/>
        </p:nvSpPr>
        <p:spPr>
          <a:xfrm>
            <a:off x="8470359" y="3558585"/>
            <a:ext cx="8453413" cy="3579973"/>
          </a:xfrm>
          <a:custGeom>
            <a:avLst/>
            <a:gdLst/>
            <a:ahLst/>
            <a:cxnLst/>
            <a:rect l="l" t="t" r="r" b="b"/>
            <a:pathLst>
              <a:path w="8453413" h="3579973">
                <a:moveTo>
                  <a:pt x="0" y="0"/>
                </a:moveTo>
                <a:lnTo>
                  <a:pt x="8453413" y="0"/>
                </a:lnTo>
                <a:lnTo>
                  <a:pt x="8453413" y="3579974"/>
                </a:lnTo>
                <a:lnTo>
                  <a:pt x="0" y="3579974"/>
                </a:lnTo>
                <a:lnTo>
                  <a:pt x="0" y="0"/>
                </a:lnTo>
                <a:close/>
              </a:path>
            </a:pathLst>
          </a:custGeom>
          <a:blipFill>
            <a:blip r:embed="rId4"/>
            <a:stretch>
              <a:fillRect l="-5275" t="-32908" r="-250" b="-32908"/>
            </a:stretch>
          </a:blipFill>
        </p:spPr>
      </p:sp>
      <p:grpSp>
        <p:nvGrpSpPr>
          <p:cNvPr id="4" name="Group 4"/>
          <p:cNvGrpSpPr/>
          <p:nvPr/>
        </p:nvGrpSpPr>
        <p:grpSpPr>
          <a:xfrm>
            <a:off x="9417361" y="3389591"/>
            <a:ext cx="333045" cy="317693"/>
            <a:chOff x="0" y="0"/>
            <a:chExt cx="587326" cy="560252"/>
          </a:xfrm>
        </p:grpSpPr>
        <p:sp>
          <p:nvSpPr>
            <p:cNvPr id="5" name="Freeform 5"/>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A2221C"/>
            </a:solidFill>
          </p:spPr>
        </p:sp>
      </p:grpSp>
      <p:grpSp>
        <p:nvGrpSpPr>
          <p:cNvPr id="6" name="Group 6"/>
          <p:cNvGrpSpPr/>
          <p:nvPr/>
        </p:nvGrpSpPr>
        <p:grpSpPr>
          <a:xfrm>
            <a:off x="8830489" y="1502266"/>
            <a:ext cx="1506380" cy="1807902"/>
            <a:chOff x="0" y="0"/>
            <a:chExt cx="2656504" cy="3188238"/>
          </a:xfrm>
        </p:grpSpPr>
        <p:sp>
          <p:nvSpPr>
            <p:cNvPr id="7" name="Freeform 7"/>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A2221C"/>
            </a:solidFill>
          </p:spPr>
        </p:sp>
      </p:grpSp>
      <p:sp>
        <p:nvSpPr>
          <p:cNvPr id="8" name="Freeform 8"/>
          <p:cNvSpPr/>
          <p:nvPr/>
        </p:nvSpPr>
        <p:spPr>
          <a:xfrm>
            <a:off x="9182135" y="1697422"/>
            <a:ext cx="803089" cy="964408"/>
          </a:xfrm>
          <a:custGeom>
            <a:avLst/>
            <a:gdLst/>
            <a:ahLst/>
            <a:cxnLst/>
            <a:rect l="l" t="t" r="r" b="b"/>
            <a:pathLst>
              <a:path w="803089" h="964408">
                <a:moveTo>
                  <a:pt x="0" y="0"/>
                </a:moveTo>
                <a:lnTo>
                  <a:pt x="803088" y="0"/>
                </a:lnTo>
                <a:lnTo>
                  <a:pt x="803088" y="964408"/>
                </a:lnTo>
                <a:lnTo>
                  <a:pt x="0" y="9644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9" name="Group 9"/>
          <p:cNvGrpSpPr/>
          <p:nvPr/>
        </p:nvGrpSpPr>
        <p:grpSpPr>
          <a:xfrm>
            <a:off x="11492187" y="3389591"/>
            <a:ext cx="333045" cy="317693"/>
            <a:chOff x="0" y="0"/>
            <a:chExt cx="587326" cy="560252"/>
          </a:xfrm>
        </p:grpSpPr>
        <p:sp>
          <p:nvSpPr>
            <p:cNvPr id="10" name="Freeform 10"/>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A2221C"/>
            </a:solidFill>
          </p:spPr>
        </p:sp>
      </p:grpSp>
      <p:grpSp>
        <p:nvGrpSpPr>
          <p:cNvPr id="11" name="Group 11"/>
          <p:cNvGrpSpPr/>
          <p:nvPr/>
        </p:nvGrpSpPr>
        <p:grpSpPr>
          <a:xfrm>
            <a:off x="10905315" y="1502266"/>
            <a:ext cx="1506380" cy="1807902"/>
            <a:chOff x="0" y="0"/>
            <a:chExt cx="2656504" cy="3188238"/>
          </a:xfrm>
        </p:grpSpPr>
        <p:sp>
          <p:nvSpPr>
            <p:cNvPr id="12" name="Freeform 12"/>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A2221C"/>
            </a:solidFill>
          </p:spPr>
        </p:sp>
      </p:grpSp>
      <p:grpSp>
        <p:nvGrpSpPr>
          <p:cNvPr id="13" name="Group 13"/>
          <p:cNvGrpSpPr/>
          <p:nvPr/>
        </p:nvGrpSpPr>
        <p:grpSpPr>
          <a:xfrm>
            <a:off x="13565346" y="3389591"/>
            <a:ext cx="333045" cy="317693"/>
            <a:chOff x="0" y="0"/>
            <a:chExt cx="587326" cy="560252"/>
          </a:xfrm>
        </p:grpSpPr>
        <p:sp>
          <p:nvSpPr>
            <p:cNvPr id="14" name="Freeform 14"/>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A2221C"/>
            </a:solidFill>
          </p:spPr>
        </p:sp>
      </p:grpSp>
      <p:grpSp>
        <p:nvGrpSpPr>
          <p:cNvPr id="15" name="Group 15"/>
          <p:cNvGrpSpPr/>
          <p:nvPr/>
        </p:nvGrpSpPr>
        <p:grpSpPr>
          <a:xfrm>
            <a:off x="12978474" y="1502266"/>
            <a:ext cx="1506380" cy="1807902"/>
            <a:chOff x="0" y="0"/>
            <a:chExt cx="2656504" cy="3188238"/>
          </a:xfrm>
        </p:grpSpPr>
        <p:sp>
          <p:nvSpPr>
            <p:cNvPr id="16" name="Freeform 16"/>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A2221C"/>
            </a:solidFill>
          </p:spPr>
        </p:sp>
      </p:grpSp>
      <p:grpSp>
        <p:nvGrpSpPr>
          <p:cNvPr id="17" name="Group 17"/>
          <p:cNvGrpSpPr/>
          <p:nvPr/>
        </p:nvGrpSpPr>
        <p:grpSpPr>
          <a:xfrm>
            <a:off x="15638504" y="3389591"/>
            <a:ext cx="333045" cy="317693"/>
            <a:chOff x="0" y="0"/>
            <a:chExt cx="587326" cy="560252"/>
          </a:xfrm>
        </p:grpSpPr>
        <p:sp>
          <p:nvSpPr>
            <p:cNvPr id="18" name="Freeform 18"/>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A2221C"/>
            </a:solidFill>
          </p:spPr>
        </p:sp>
      </p:grpSp>
      <p:grpSp>
        <p:nvGrpSpPr>
          <p:cNvPr id="19" name="Group 19"/>
          <p:cNvGrpSpPr/>
          <p:nvPr/>
        </p:nvGrpSpPr>
        <p:grpSpPr>
          <a:xfrm>
            <a:off x="15051632" y="1502266"/>
            <a:ext cx="1506380" cy="1807902"/>
            <a:chOff x="0" y="0"/>
            <a:chExt cx="2656504" cy="3188238"/>
          </a:xfrm>
        </p:grpSpPr>
        <p:sp>
          <p:nvSpPr>
            <p:cNvPr id="20" name="Freeform 20"/>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A2221C"/>
            </a:solidFill>
          </p:spPr>
        </p:sp>
      </p:grpSp>
      <p:sp>
        <p:nvSpPr>
          <p:cNvPr id="21" name="Freeform 21"/>
          <p:cNvSpPr/>
          <p:nvPr/>
        </p:nvSpPr>
        <p:spPr>
          <a:xfrm>
            <a:off x="11180735" y="1799208"/>
            <a:ext cx="853507" cy="866105"/>
          </a:xfrm>
          <a:custGeom>
            <a:avLst/>
            <a:gdLst/>
            <a:ahLst/>
            <a:cxnLst/>
            <a:rect l="l" t="t" r="r" b="b"/>
            <a:pathLst>
              <a:path w="853507" h="866105">
                <a:moveTo>
                  <a:pt x="0" y="0"/>
                </a:moveTo>
                <a:lnTo>
                  <a:pt x="853506" y="0"/>
                </a:lnTo>
                <a:lnTo>
                  <a:pt x="853506" y="866105"/>
                </a:lnTo>
                <a:lnTo>
                  <a:pt x="0" y="86610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2" name="Freeform 22"/>
          <p:cNvSpPr/>
          <p:nvPr/>
        </p:nvSpPr>
        <p:spPr>
          <a:xfrm>
            <a:off x="13332641" y="1878875"/>
            <a:ext cx="798046" cy="786438"/>
          </a:xfrm>
          <a:custGeom>
            <a:avLst/>
            <a:gdLst/>
            <a:ahLst/>
            <a:cxnLst/>
            <a:rect l="l" t="t" r="r" b="b"/>
            <a:pathLst>
              <a:path w="798046" h="786438">
                <a:moveTo>
                  <a:pt x="0" y="0"/>
                </a:moveTo>
                <a:lnTo>
                  <a:pt x="798046" y="0"/>
                </a:lnTo>
                <a:lnTo>
                  <a:pt x="798046" y="786438"/>
                </a:lnTo>
                <a:lnTo>
                  <a:pt x="0" y="78643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3" name="Freeform 23"/>
          <p:cNvSpPr/>
          <p:nvPr/>
        </p:nvSpPr>
        <p:spPr>
          <a:xfrm>
            <a:off x="15407516" y="1799208"/>
            <a:ext cx="770046" cy="866105"/>
          </a:xfrm>
          <a:custGeom>
            <a:avLst/>
            <a:gdLst/>
            <a:ahLst/>
            <a:cxnLst/>
            <a:rect l="l" t="t" r="r" b="b"/>
            <a:pathLst>
              <a:path w="770046" h="866105">
                <a:moveTo>
                  <a:pt x="0" y="0"/>
                </a:moveTo>
                <a:lnTo>
                  <a:pt x="770046" y="0"/>
                </a:lnTo>
                <a:lnTo>
                  <a:pt x="770046" y="866105"/>
                </a:lnTo>
                <a:lnTo>
                  <a:pt x="0" y="86610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4" name="TextBox 24"/>
          <p:cNvSpPr txBox="1"/>
          <p:nvPr/>
        </p:nvSpPr>
        <p:spPr>
          <a:xfrm>
            <a:off x="1603464" y="1859244"/>
            <a:ext cx="5665891" cy="776941"/>
          </a:xfrm>
          <a:prstGeom prst="rect">
            <a:avLst/>
          </a:prstGeom>
        </p:spPr>
        <p:txBody>
          <a:bodyPr lIns="0" tIns="0" rIns="0" bIns="0" rtlCol="0" anchor="t">
            <a:spAutoFit/>
          </a:bodyPr>
          <a:lstStyle/>
          <a:p>
            <a:pPr marL="0" lvl="0" indent="0" algn="l">
              <a:lnSpc>
                <a:spcPts val="5862"/>
              </a:lnSpc>
              <a:spcBef>
                <a:spcPct val="0"/>
              </a:spcBef>
            </a:pPr>
            <a:r>
              <a:rPr lang="en-US" sz="5921" b="1" spc="207">
                <a:solidFill>
                  <a:srgbClr val="004AAD"/>
                </a:solidFill>
                <a:latin typeface="Open Sauce Bold"/>
                <a:ea typeface="Open Sauce Bold"/>
                <a:cs typeface="Open Sauce Bold"/>
                <a:sym typeface="Open Sauce Bold"/>
              </a:rPr>
              <a:t>Proposito</a:t>
            </a:r>
          </a:p>
        </p:txBody>
      </p:sp>
      <p:sp>
        <p:nvSpPr>
          <p:cNvPr id="25" name="TextBox 25"/>
          <p:cNvSpPr txBox="1"/>
          <p:nvPr/>
        </p:nvSpPr>
        <p:spPr>
          <a:xfrm>
            <a:off x="1095375" y="3060995"/>
            <a:ext cx="6244285" cy="830663"/>
          </a:xfrm>
          <a:prstGeom prst="rect">
            <a:avLst/>
          </a:prstGeom>
        </p:spPr>
        <p:txBody>
          <a:bodyPr lIns="0" tIns="0" rIns="0" bIns="0" rtlCol="0" anchor="t">
            <a:spAutoFit/>
          </a:bodyPr>
          <a:lstStyle/>
          <a:p>
            <a:pPr marL="0" lvl="0" indent="0" algn="ctr">
              <a:lnSpc>
                <a:spcPts val="3312"/>
              </a:lnSpc>
              <a:spcBef>
                <a:spcPct val="0"/>
              </a:spcBef>
            </a:pPr>
            <a:r>
              <a:rPr lang="en-US" sz="2400" spc="60">
                <a:solidFill>
                  <a:srgbClr val="231F20"/>
                </a:solidFill>
                <a:latin typeface="Open Sauce"/>
                <a:ea typeface="Open Sauce"/>
                <a:cs typeface="Open Sauce"/>
                <a:sym typeface="Open Sauce"/>
              </a:rPr>
              <a:t>Ofrecer soluciones a problemas de empleo de personas y empresas.</a:t>
            </a:r>
          </a:p>
        </p:txBody>
      </p:sp>
      <p:grpSp>
        <p:nvGrpSpPr>
          <p:cNvPr id="26" name="Group 26"/>
          <p:cNvGrpSpPr/>
          <p:nvPr/>
        </p:nvGrpSpPr>
        <p:grpSpPr>
          <a:xfrm>
            <a:off x="1355237" y="1667057"/>
            <a:ext cx="5968877" cy="1251916"/>
            <a:chOff x="0" y="0"/>
            <a:chExt cx="1572050" cy="329723"/>
          </a:xfrm>
        </p:grpSpPr>
        <p:sp>
          <p:nvSpPr>
            <p:cNvPr id="27" name="Freeform 27"/>
            <p:cNvSpPr/>
            <p:nvPr/>
          </p:nvSpPr>
          <p:spPr>
            <a:xfrm>
              <a:off x="0" y="0"/>
              <a:ext cx="1572050" cy="329723"/>
            </a:xfrm>
            <a:custGeom>
              <a:avLst/>
              <a:gdLst/>
              <a:ahLst/>
              <a:cxnLst/>
              <a:rect l="l" t="t" r="r" b="b"/>
              <a:pathLst>
                <a:path w="1572050" h="329723">
                  <a:moveTo>
                    <a:pt x="0" y="0"/>
                  </a:moveTo>
                  <a:lnTo>
                    <a:pt x="1572050" y="0"/>
                  </a:lnTo>
                  <a:lnTo>
                    <a:pt x="1572050" y="329723"/>
                  </a:lnTo>
                  <a:lnTo>
                    <a:pt x="0" y="329723"/>
                  </a:lnTo>
                  <a:close/>
                </a:path>
              </a:pathLst>
            </a:custGeom>
            <a:solidFill>
              <a:srgbClr val="A2221C"/>
            </a:solidFill>
          </p:spPr>
        </p:sp>
        <p:sp>
          <p:nvSpPr>
            <p:cNvPr id="28" name="TextBox 28"/>
            <p:cNvSpPr txBox="1"/>
            <p:nvPr/>
          </p:nvSpPr>
          <p:spPr>
            <a:xfrm>
              <a:off x="0" y="-19050"/>
              <a:ext cx="1572050" cy="348773"/>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sp>
        <p:nvSpPr>
          <p:cNvPr id="29" name="Freeform 29"/>
          <p:cNvSpPr/>
          <p:nvPr/>
        </p:nvSpPr>
        <p:spPr>
          <a:xfrm>
            <a:off x="1355237" y="1618053"/>
            <a:ext cx="5968877" cy="1300920"/>
          </a:xfrm>
          <a:custGeom>
            <a:avLst/>
            <a:gdLst/>
            <a:ahLst/>
            <a:cxnLst/>
            <a:rect l="l" t="t" r="r" b="b"/>
            <a:pathLst>
              <a:path w="5968877" h="1300920">
                <a:moveTo>
                  <a:pt x="0" y="0"/>
                </a:moveTo>
                <a:lnTo>
                  <a:pt x="5968877" y="0"/>
                </a:lnTo>
                <a:lnTo>
                  <a:pt x="5968877" y="1300920"/>
                </a:lnTo>
                <a:lnTo>
                  <a:pt x="0" y="1300920"/>
                </a:lnTo>
                <a:lnTo>
                  <a:pt x="0" y="0"/>
                </a:lnTo>
                <a:close/>
              </a:path>
            </a:pathLst>
          </a:custGeom>
          <a:blipFill>
            <a:blip r:embed="rId13">
              <a:alphaModFix amt="18000"/>
            </a:blip>
            <a:stretch>
              <a:fillRect t="-102661" b="-102661"/>
            </a:stretch>
          </a:blipFill>
        </p:spPr>
      </p:sp>
      <p:sp>
        <p:nvSpPr>
          <p:cNvPr id="30" name="TextBox 30"/>
          <p:cNvSpPr txBox="1"/>
          <p:nvPr/>
        </p:nvSpPr>
        <p:spPr>
          <a:xfrm>
            <a:off x="1673770" y="4526874"/>
            <a:ext cx="5665891" cy="776941"/>
          </a:xfrm>
          <a:prstGeom prst="rect">
            <a:avLst/>
          </a:prstGeom>
        </p:spPr>
        <p:txBody>
          <a:bodyPr lIns="0" tIns="0" rIns="0" bIns="0" rtlCol="0" anchor="t">
            <a:spAutoFit/>
          </a:bodyPr>
          <a:lstStyle/>
          <a:p>
            <a:pPr marL="0" lvl="0" indent="0" algn="l">
              <a:lnSpc>
                <a:spcPts val="5862"/>
              </a:lnSpc>
              <a:spcBef>
                <a:spcPct val="0"/>
              </a:spcBef>
            </a:pPr>
            <a:r>
              <a:rPr lang="en-US" sz="5921" b="1" spc="207">
                <a:solidFill>
                  <a:srgbClr val="004AAD"/>
                </a:solidFill>
                <a:latin typeface="Open Sauce Bold"/>
                <a:ea typeface="Open Sauce Bold"/>
                <a:cs typeface="Open Sauce Bold"/>
                <a:sym typeface="Open Sauce Bold"/>
              </a:rPr>
              <a:t>Proposito</a:t>
            </a:r>
          </a:p>
        </p:txBody>
      </p:sp>
      <p:grpSp>
        <p:nvGrpSpPr>
          <p:cNvPr id="31" name="Group 31"/>
          <p:cNvGrpSpPr/>
          <p:nvPr/>
        </p:nvGrpSpPr>
        <p:grpSpPr>
          <a:xfrm>
            <a:off x="1355237" y="4339333"/>
            <a:ext cx="6039183" cy="1247270"/>
            <a:chOff x="0" y="0"/>
            <a:chExt cx="1590567" cy="328499"/>
          </a:xfrm>
        </p:grpSpPr>
        <p:sp>
          <p:nvSpPr>
            <p:cNvPr id="32" name="Freeform 32"/>
            <p:cNvSpPr/>
            <p:nvPr/>
          </p:nvSpPr>
          <p:spPr>
            <a:xfrm>
              <a:off x="0" y="0"/>
              <a:ext cx="1590567" cy="328499"/>
            </a:xfrm>
            <a:custGeom>
              <a:avLst/>
              <a:gdLst/>
              <a:ahLst/>
              <a:cxnLst/>
              <a:rect l="l" t="t" r="r" b="b"/>
              <a:pathLst>
                <a:path w="1590567" h="328499">
                  <a:moveTo>
                    <a:pt x="0" y="0"/>
                  </a:moveTo>
                  <a:lnTo>
                    <a:pt x="1590567" y="0"/>
                  </a:lnTo>
                  <a:lnTo>
                    <a:pt x="1590567" y="328499"/>
                  </a:lnTo>
                  <a:lnTo>
                    <a:pt x="0" y="328499"/>
                  </a:lnTo>
                  <a:close/>
                </a:path>
              </a:pathLst>
            </a:custGeom>
            <a:solidFill>
              <a:srgbClr val="A2221C"/>
            </a:solidFill>
          </p:spPr>
        </p:sp>
        <p:sp>
          <p:nvSpPr>
            <p:cNvPr id="33" name="TextBox 33"/>
            <p:cNvSpPr txBox="1"/>
            <p:nvPr/>
          </p:nvSpPr>
          <p:spPr>
            <a:xfrm>
              <a:off x="0" y="-19050"/>
              <a:ext cx="1590567" cy="347549"/>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sp>
        <p:nvSpPr>
          <p:cNvPr id="34" name="Freeform 34"/>
          <p:cNvSpPr/>
          <p:nvPr/>
        </p:nvSpPr>
        <p:spPr>
          <a:xfrm>
            <a:off x="1355237" y="4339333"/>
            <a:ext cx="6039183" cy="1247270"/>
          </a:xfrm>
          <a:custGeom>
            <a:avLst/>
            <a:gdLst/>
            <a:ahLst/>
            <a:cxnLst/>
            <a:rect l="l" t="t" r="r" b="b"/>
            <a:pathLst>
              <a:path w="6039183" h="1247270">
                <a:moveTo>
                  <a:pt x="0" y="0"/>
                </a:moveTo>
                <a:lnTo>
                  <a:pt x="6039183" y="0"/>
                </a:lnTo>
                <a:lnTo>
                  <a:pt x="6039183" y="1247270"/>
                </a:lnTo>
                <a:lnTo>
                  <a:pt x="0" y="1247270"/>
                </a:lnTo>
                <a:lnTo>
                  <a:pt x="0" y="0"/>
                </a:lnTo>
                <a:close/>
              </a:path>
            </a:pathLst>
          </a:custGeom>
          <a:blipFill>
            <a:blip r:embed="rId13">
              <a:alphaModFix amt="18000"/>
            </a:blip>
            <a:stretch>
              <a:fillRect l="-3138" t="-120581" b="-111739"/>
            </a:stretch>
          </a:blipFill>
        </p:spPr>
      </p:sp>
      <p:sp>
        <p:nvSpPr>
          <p:cNvPr id="35" name="Freeform 35"/>
          <p:cNvSpPr/>
          <p:nvPr/>
        </p:nvSpPr>
        <p:spPr>
          <a:xfrm>
            <a:off x="13891260" y="7919440"/>
            <a:ext cx="3032512" cy="1315905"/>
          </a:xfrm>
          <a:custGeom>
            <a:avLst/>
            <a:gdLst/>
            <a:ahLst/>
            <a:cxnLst/>
            <a:rect l="l" t="t" r="r" b="b"/>
            <a:pathLst>
              <a:path w="3032512" h="1315905">
                <a:moveTo>
                  <a:pt x="0" y="0"/>
                </a:moveTo>
                <a:lnTo>
                  <a:pt x="3032512" y="0"/>
                </a:lnTo>
                <a:lnTo>
                  <a:pt x="3032512" y="1315905"/>
                </a:lnTo>
                <a:lnTo>
                  <a:pt x="0" y="1315905"/>
                </a:lnTo>
                <a:lnTo>
                  <a:pt x="0" y="0"/>
                </a:lnTo>
                <a:close/>
              </a:path>
            </a:pathLst>
          </a:custGeom>
          <a:blipFill>
            <a:blip r:embed="rId14"/>
            <a:stretch>
              <a:fillRect l="-3749" r="-3749"/>
            </a:stretch>
          </a:blipFill>
        </p:spPr>
      </p:sp>
      <p:sp>
        <p:nvSpPr>
          <p:cNvPr id="36" name="TextBox 36"/>
          <p:cNvSpPr txBox="1"/>
          <p:nvPr/>
        </p:nvSpPr>
        <p:spPr>
          <a:xfrm>
            <a:off x="1165681" y="5706091"/>
            <a:ext cx="6228739" cy="1659636"/>
          </a:xfrm>
          <a:prstGeom prst="rect">
            <a:avLst/>
          </a:prstGeom>
        </p:spPr>
        <p:txBody>
          <a:bodyPr lIns="0" tIns="0" rIns="0" bIns="0" rtlCol="0" anchor="t">
            <a:spAutoFit/>
          </a:bodyPr>
          <a:lstStyle/>
          <a:p>
            <a:pPr marL="0" lvl="0" indent="0" algn="ctr">
              <a:lnSpc>
                <a:spcPts val="3312"/>
              </a:lnSpc>
              <a:spcBef>
                <a:spcPct val="0"/>
              </a:spcBef>
            </a:pPr>
            <a:r>
              <a:rPr lang="en-US" sz="2400" spc="60">
                <a:solidFill>
                  <a:srgbClr val="231F20"/>
                </a:solidFill>
                <a:latin typeface="Canva Sans"/>
                <a:ea typeface="Canva Sans"/>
                <a:cs typeface="Canva Sans"/>
                <a:sym typeface="Canva Sans"/>
              </a:rPr>
              <a:t>Ser una Organización ágil, flexible e innovadora que ofrezca y facilite soluciones eficaces a las necesidades del mercado de trabajo aragonés. </a:t>
            </a:r>
          </a:p>
        </p:txBody>
      </p:sp>
      <p:sp>
        <p:nvSpPr>
          <p:cNvPr id="37" name="TextBox 37"/>
          <p:cNvSpPr txBox="1"/>
          <p:nvPr/>
        </p:nvSpPr>
        <p:spPr>
          <a:xfrm>
            <a:off x="2180366" y="1865798"/>
            <a:ext cx="4318618" cy="804672"/>
          </a:xfrm>
          <a:prstGeom prst="rect">
            <a:avLst/>
          </a:prstGeom>
        </p:spPr>
        <p:txBody>
          <a:bodyPr lIns="0" tIns="0" rIns="0" bIns="0" rtlCol="0" anchor="t">
            <a:spAutoFit/>
          </a:bodyPr>
          <a:lstStyle/>
          <a:p>
            <a:pPr marL="0" lvl="0" indent="0" algn="ctr">
              <a:lnSpc>
                <a:spcPts val="6623"/>
              </a:lnSpc>
              <a:spcBef>
                <a:spcPct val="0"/>
              </a:spcBef>
            </a:pPr>
            <a:r>
              <a:rPr lang="en-US" sz="4800" spc="48">
                <a:solidFill>
                  <a:srgbClr val="FFFFFF"/>
                </a:solidFill>
                <a:latin typeface="Candal"/>
                <a:ea typeface="Candal"/>
                <a:cs typeface="Candal"/>
                <a:sym typeface="Candal"/>
              </a:rPr>
              <a:t>PROPOSITO</a:t>
            </a:r>
          </a:p>
        </p:txBody>
      </p:sp>
      <p:sp>
        <p:nvSpPr>
          <p:cNvPr id="38" name="TextBox 38"/>
          <p:cNvSpPr txBox="1"/>
          <p:nvPr/>
        </p:nvSpPr>
        <p:spPr>
          <a:xfrm>
            <a:off x="2961212" y="4499143"/>
            <a:ext cx="2637677" cy="804672"/>
          </a:xfrm>
          <a:prstGeom prst="rect">
            <a:avLst/>
          </a:prstGeom>
        </p:spPr>
        <p:txBody>
          <a:bodyPr lIns="0" tIns="0" rIns="0" bIns="0" rtlCol="0" anchor="t">
            <a:spAutoFit/>
          </a:bodyPr>
          <a:lstStyle/>
          <a:p>
            <a:pPr marL="0" lvl="0" indent="0" algn="ctr">
              <a:lnSpc>
                <a:spcPts val="6623"/>
              </a:lnSpc>
              <a:spcBef>
                <a:spcPct val="0"/>
              </a:spcBef>
            </a:pPr>
            <a:r>
              <a:rPr lang="en-US" sz="4800" spc="48">
                <a:solidFill>
                  <a:srgbClr val="FFFFFF"/>
                </a:solidFill>
                <a:latin typeface="Candal"/>
                <a:ea typeface="Candal"/>
                <a:cs typeface="Candal"/>
                <a:sym typeface="Candal"/>
              </a:rPr>
              <a:t>VISIÓN</a:t>
            </a:r>
          </a:p>
        </p:txBody>
      </p:sp>
      <p:sp>
        <p:nvSpPr>
          <p:cNvPr id="39" name="TextBox 39"/>
          <p:cNvSpPr txBox="1"/>
          <p:nvPr/>
        </p:nvSpPr>
        <p:spPr>
          <a:xfrm>
            <a:off x="2993346" y="7807885"/>
            <a:ext cx="10623700" cy="1443989"/>
          </a:xfrm>
          <a:prstGeom prst="rect">
            <a:avLst/>
          </a:prstGeom>
        </p:spPr>
        <p:txBody>
          <a:bodyPr lIns="0" tIns="0" rIns="0" bIns="0" rtlCol="0" anchor="t">
            <a:spAutoFit/>
          </a:bodyPr>
          <a:lstStyle/>
          <a:p>
            <a:pPr marL="0" lvl="0" indent="0" algn="r">
              <a:lnSpc>
                <a:spcPts val="3960"/>
              </a:lnSpc>
            </a:pPr>
            <a:r>
              <a:rPr lang="en-US" sz="2400" spc="60">
                <a:solidFill>
                  <a:srgbClr val="231F20"/>
                </a:solidFill>
                <a:latin typeface="Canva Sans"/>
                <a:ea typeface="Canva Sans"/>
                <a:cs typeface="Canva Sans"/>
                <a:sym typeface="Canva Sans"/>
              </a:rPr>
              <a:t>El Plan recoge los principales </a:t>
            </a:r>
            <a:r>
              <a:rPr lang="en-US" sz="2400" b="1" spc="60">
                <a:solidFill>
                  <a:srgbClr val="A2221C"/>
                </a:solidFill>
                <a:latin typeface="Canva Sans Bold"/>
                <a:ea typeface="Canva Sans Bold"/>
                <a:cs typeface="Canva Sans Bold"/>
                <a:sym typeface="Canva Sans Bold"/>
              </a:rPr>
              <a:t>retos</a:t>
            </a:r>
            <a:r>
              <a:rPr lang="en-US" sz="2400" spc="60">
                <a:solidFill>
                  <a:srgbClr val="231F20"/>
                </a:solidFill>
                <a:latin typeface="Canva Sans"/>
                <a:ea typeface="Canva Sans"/>
                <a:cs typeface="Canva Sans"/>
                <a:sym typeface="Canva Sans"/>
              </a:rPr>
              <a:t> y las</a:t>
            </a:r>
            <a:r>
              <a:rPr lang="en-US" sz="2400" b="1" spc="60">
                <a:solidFill>
                  <a:srgbClr val="A2221C"/>
                </a:solidFill>
                <a:latin typeface="Canva Sans Bold"/>
                <a:ea typeface="Canva Sans Bold"/>
                <a:cs typeface="Canva Sans Bold"/>
                <a:sym typeface="Canva Sans Bold"/>
              </a:rPr>
              <a:t> prioridades estratégicas</a:t>
            </a:r>
            <a:r>
              <a:rPr lang="en-US" sz="2400" spc="60">
                <a:solidFill>
                  <a:srgbClr val="231F20"/>
                </a:solidFill>
                <a:latin typeface="Canva Sans"/>
                <a:ea typeface="Canva Sans"/>
                <a:cs typeface="Canva Sans"/>
                <a:sym typeface="Canva Sans"/>
              </a:rPr>
              <a:t> e </a:t>
            </a:r>
            <a:r>
              <a:rPr lang="en-US" sz="2400" b="1" spc="60">
                <a:solidFill>
                  <a:srgbClr val="A2221C"/>
                </a:solidFill>
                <a:latin typeface="Canva Sans Bold"/>
                <a:ea typeface="Canva Sans Bold"/>
                <a:cs typeface="Canva Sans Bold"/>
                <a:sym typeface="Canva Sans Bold"/>
              </a:rPr>
              <a:t>iniciativas de transformación</a:t>
            </a:r>
            <a:r>
              <a:rPr lang="en-US" sz="2400" spc="60">
                <a:solidFill>
                  <a:srgbClr val="231F20"/>
                </a:solidFill>
                <a:latin typeface="Canva Sans"/>
                <a:ea typeface="Canva Sans"/>
                <a:cs typeface="Canva Sans"/>
                <a:sym typeface="Canva Sans"/>
              </a:rPr>
              <a:t> necesarias para progresar en el cumplimiento del Propósito y para alcanzar nuestra Visión. </a:t>
            </a:r>
          </a:p>
        </p:txBody>
      </p:sp>
      <p:sp>
        <p:nvSpPr>
          <p:cNvPr id="40" name="Freeform 40"/>
          <p:cNvSpPr/>
          <p:nvPr/>
        </p:nvSpPr>
        <p:spPr>
          <a:xfrm>
            <a:off x="715614" y="276258"/>
            <a:ext cx="2334238" cy="688600"/>
          </a:xfrm>
          <a:custGeom>
            <a:avLst/>
            <a:gdLst/>
            <a:ahLst/>
            <a:cxnLst/>
            <a:rect l="l" t="t" r="r" b="b"/>
            <a:pathLst>
              <a:path w="2334238" h="688600">
                <a:moveTo>
                  <a:pt x="0" y="0"/>
                </a:moveTo>
                <a:lnTo>
                  <a:pt x="2334238" y="0"/>
                </a:lnTo>
                <a:lnTo>
                  <a:pt x="2334238" y="688600"/>
                </a:lnTo>
                <a:lnTo>
                  <a:pt x="0" y="688600"/>
                </a:lnTo>
                <a:lnTo>
                  <a:pt x="0" y="0"/>
                </a:lnTo>
                <a:close/>
              </a:path>
            </a:pathLst>
          </a:custGeom>
          <a:blipFill>
            <a:blip r:embed="rId15"/>
            <a:stretch>
              <a:fillRect/>
            </a:stretch>
          </a:blipFill>
        </p:spPr>
      </p:sp>
      <p:sp>
        <p:nvSpPr>
          <p:cNvPr id="41" name="Freeform 41"/>
          <p:cNvSpPr/>
          <p:nvPr/>
        </p:nvSpPr>
        <p:spPr>
          <a:xfrm>
            <a:off x="15250941" y="373214"/>
            <a:ext cx="2269744" cy="494688"/>
          </a:xfrm>
          <a:custGeom>
            <a:avLst/>
            <a:gdLst/>
            <a:ahLst/>
            <a:cxnLst/>
            <a:rect l="l" t="t" r="r" b="b"/>
            <a:pathLst>
              <a:path w="2269744" h="494688">
                <a:moveTo>
                  <a:pt x="0" y="0"/>
                </a:moveTo>
                <a:lnTo>
                  <a:pt x="2269744" y="0"/>
                </a:lnTo>
                <a:lnTo>
                  <a:pt x="2269744" y="494688"/>
                </a:lnTo>
                <a:lnTo>
                  <a:pt x="0" y="494688"/>
                </a:lnTo>
                <a:lnTo>
                  <a:pt x="0" y="0"/>
                </a:lnTo>
                <a:close/>
              </a:path>
            </a:pathLst>
          </a:custGeom>
          <a:blipFill>
            <a:blip r:embed="rId16"/>
            <a:stretch>
              <a:fillRect/>
            </a:stretch>
          </a:blipFill>
        </p:spPr>
      </p:sp>
      <p:sp>
        <p:nvSpPr>
          <p:cNvPr id="42" name="Freeform 42"/>
          <p:cNvSpPr/>
          <p:nvPr/>
        </p:nvSpPr>
        <p:spPr>
          <a:xfrm>
            <a:off x="6280499" y="531243"/>
            <a:ext cx="703283" cy="223056"/>
          </a:xfrm>
          <a:custGeom>
            <a:avLst/>
            <a:gdLst/>
            <a:ahLst/>
            <a:cxnLst/>
            <a:rect l="l" t="t" r="r" b="b"/>
            <a:pathLst>
              <a:path w="703283" h="223056">
                <a:moveTo>
                  <a:pt x="0" y="0"/>
                </a:moveTo>
                <a:lnTo>
                  <a:pt x="703283" y="0"/>
                </a:lnTo>
                <a:lnTo>
                  <a:pt x="703283" y="223056"/>
                </a:lnTo>
                <a:lnTo>
                  <a:pt x="0" y="223056"/>
                </a:lnTo>
                <a:lnTo>
                  <a:pt x="0" y="0"/>
                </a:lnTo>
                <a:close/>
              </a:path>
            </a:pathLst>
          </a:custGeom>
          <a:blipFill>
            <a:blip r:embed="rId17"/>
            <a:stretch>
              <a:fillRect/>
            </a:stretch>
          </a:blipFill>
        </p:spPr>
      </p:sp>
      <p:sp>
        <p:nvSpPr>
          <p:cNvPr id="43" name="TextBox 43"/>
          <p:cNvSpPr txBox="1"/>
          <p:nvPr/>
        </p:nvSpPr>
        <p:spPr>
          <a:xfrm>
            <a:off x="7047936" y="422121"/>
            <a:ext cx="5089178" cy="349250"/>
          </a:xfrm>
          <a:prstGeom prst="rect">
            <a:avLst/>
          </a:prstGeom>
        </p:spPr>
        <p:txBody>
          <a:bodyPr lIns="0" tIns="0" rIns="0" bIns="0" rtlCol="0" anchor="t">
            <a:spAutoFit/>
          </a:bodyPr>
          <a:lstStyle/>
          <a:p>
            <a:pPr algn="ctr">
              <a:lnSpc>
                <a:spcPts val="2800"/>
              </a:lnSpc>
              <a:spcBef>
                <a:spcPct val="0"/>
              </a:spcBef>
            </a:pPr>
            <a:r>
              <a:rPr lang="en-US" sz="2000" b="1" u="sng" spc="220">
                <a:solidFill>
                  <a:srgbClr val="C22827"/>
                </a:solidFill>
                <a:latin typeface="Arsenal Bold"/>
                <a:ea typeface="Arsenal Bold"/>
                <a:cs typeface="Arsenal Bold"/>
                <a:sym typeface="Arsenal Bold"/>
              </a:rPr>
              <a:t>P</a:t>
            </a:r>
            <a:r>
              <a:rPr lang="en-US" sz="2000" u="sng" spc="220">
                <a:solidFill>
                  <a:srgbClr val="C22827"/>
                </a:solidFill>
                <a:latin typeface="Arsenal"/>
                <a:ea typeface="Arsenal"/>
                <a:cs typeface="Arsenal"/>
                <a:sym typeface="Arsenal"/>
              </a:rPr>
              <a:t>lan </a:t>
            </a:r>
            <a:r>
              <a:rPr lang="en-US" sz="2000" b="1" u="sng" spc="220">
                <a:solidFill>
                  <a:srgbClr val="C22827"/>
                </a:solidFill>
                <a:latin typeface="Arsenal Bold"/>
                <a:ea typeface="Arsenal Bold"/>
                <a:cs typeface="Arsenal Bold"/>
                <a:sym typeface="Arsenal Bold"/>
              </a:rPr>
              <a:t>E</a:t>
            </a:r>
            <a:r>
              <a:rPr lang="en-US" sz="2000" u="sng" spc="220">
                <a:solidFill>
                  <a:srgbClr val="C22827"/>
                </a:solidFill>
                <a:latin typeface="Arsenal"/>
                <a:ea typeface="Arsenal"/>
                <a:cs typeface="Arsenal"/>
                <a:sym typeface="Arsenal"/>
              </a:rPr>
              <a:t>stratégico INAEM</a:t>
            </a:r>
            <a:r>
              <a:rPr lang="en-US" sz="2000" b="1" u="sng" spc="220">
                <a:solidFill>
                  <a:srgbClr val="C22827"/>
                </a:solidFill>
                <a:latin typeface="Arsenal Bold"/>
                <a:ea typeface="Arsenal Bold"/>
                <a:cs typeface="Arsenal Bold"/>
                <a:sym typeface="Arsenal Bold"/>
              </a:rPr>
              <a:t> 6.0</a:t>
            </a:r>
            <a:r>
              <a:rPr lang="en-US" sz="2000" u="sng" spc="220">
                <a:solidFill>
                  <a:srgbClr val="C22827"/>
                </a:solidFill>
                <a:latin typeface="Arsenal"/>
                <a:ea typeface="Arsenal"/>
                <a:cs typeface="Arsenal"/>
                <a:sym typeface="Arsenal"/>
              </a:rPr>
              <a:t>. </a:t>
            </a:r>
            <a:r>
              <a:rPr lang="en-US" sz="2000" i="1" u="sng" spc="220">
                <a:solidFill>
                  <a:srgbClr val="63686B"/>
                </a:solidFill>
                <a:latin typeface="Arsenal Italics"/>
                <a:ea typeface="Arsenal Italics"/>
                <a:cs typeface="Arsenal Italics"/>
                <a:sym typeface="Arsenal Italics"/>
              </a:rPr>
              <a:t>2024/2027</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641896" y="4470748"/>
            <a:ext cx="12639315" cy="1455994"/>
            <a:chOff x="0" y="0"/>
            <a:chExt cx="4391766" cy="505912"/>
          </a:xfrm>
        </p:grpSpPr>
        <p:sp>
          <p:nvSpPr>
            <p:cNvPr id="3" name="Freeform 3"/>
            <p:cNvSpPr/>
            <p:nvPr/>
          </p:nvSpPr>
          <p:spPr>
            <a:xfrm>
              <a:off x="0" y="0"/>
              <a:ext cx="4391766" cy="505912"/>
            </a:xfrm>
            <a:custGeom>
              <a:avLst/>
              <a:gdLst/>
              <a:ahLst/>
              <a:cxnLst/>
              <a:rect l="l" t="t" r="r" b="b"/>
              <a:pathLst>
                <a:path w="4391766" h="505912">
                  <a:moveTo>
                    <a:pt x="4391766" y="0"/>
                  </a:moveTo>
                  <a:lnTo>
                    <a:pt x="4391766" y="391612"/>
                  </a:lnTo>
                  <a:lnTo>
                    <a:pt x="2195883" y="505912"/>
                  </a:lnTo>
                  <a:lnTo>
                    <a:pt x="0" y="391612"/>
                  </a:lnTo>
                  <a:lnTo>
                    <a:pt x="0" y="0"/>
                  </a:lnTo>
                  <a:lnTo>
                    <a:pt x="4391766" y="0"/>
                  </a:lnTo>
                  <a:close/>
                </a:path>
              </a:pathLst>
            </a:custGeom>
            <a:solidFill>
              <a:srgbClr val="EDE6D8"/>
            </a:solidFill>
          </p:spPr>
        </p:sp>
        <p:sp>
          <p:nvSpPr>
            <p:cNvPr id="4" name="TextBox 4"/>
            <p:cNvSpPr txBox="1"/>
            <p:nvPr/>
          </p:nvSpPr>
          <p:spPr>
            <a:xfrm>
              <a:off x="0" y="9525"/>
              <a:ext cx="4391766" cy="382087"/>
            </a:xfrm>
            <a:prstGeom prst="rect">
              <a:avLst/>
            </a:prstGeom>
          </p:spPr>
          <p:txBody>
            <a:bodyPr lIns="50800" tIns="50800" rIns="50800" bIns="50800" rtlCol="0" anchor="ctr"/>
            <a:lstStyle/>
            <a:p>
              <a:pPr algn="ctr">
                <a:lnSpc>
                  <a:spcPts val="1344"/>
                </a:lnSpc>
              </a:pPr>
              <a:endParaRPr/>
            </a:p>
          </p:txBody>
        </p:sp>
      </p:grpSp>
      <p:sp>
        <p:nvSpPr>
          <p:cNvPr id="5" name="Freeform 5"/>
          <p:cNvSpPr/>
          <p:nvPr/>
        </p:nvSpPr>
        <p:spPr>
          <a:xfrm>
            <a:off x="7327298" y="2261674"/>
            <a:ext cx="4293628" cy="516011"/>
          </a:xfrm>
          <a:custGeom>
            <a:avLst/>
            <a:gdLst/>
            <a:ahLst/>
            <a:cxnLst/>
            <a:rect l="l" t="t" r="r" b="b"/>
            <a:pathLst>
              <a:path w="4293628" h="516011">
                <a:moveTo>
                  <a:pt x="0" y="0"/>
                </a:moveTo>
                <a:lnTo>
                  <a:pt x="4293628" y="0"/>
                </a:lnTo>
                <a:lnTo>
                  <a:pt x="4293628" y="516011"/>
                </a:lnTo>
                <a:lnTo>
                  <a:pt x="0" y="516011"/>
                </a:lnTo>
                <a:lnTo>
                  <a:pt x="0" y="0"/>
                </a:lnTo>
                <a:close/>
              </a:path>
            </a:pathLst>
          </a:custGeom>
          <a:blipFill>
            <a:blip r:embed="rId3"/>
            <a:stretch>
              <a:fillRect t="-374568" b="-357511"/>
            </a:stretch>
          </a:blipFill>
        </p:spPr>
      </p:sp>
      <p:sp>
        <p:nvSpPr>
          <p:cNvPr id="6" name="Freeform 6"/>
          <p:cNvSpPr/>
          <p:nvPr/>
        </p:nvSpPr>
        <p:spPr>
          <a:xfrm>
            <a:off x="11830476" y="1391623"/>
            <a:ext cx="5463078" cy="3168585"/>
          </a:xfrm>
          <a:custGeom>
            <a:avLst/>
            <a:gdLst/>
            <a:ahLst/>
            <a:cxnLst/>
            <a:rect l="l" t="t" r="r" b="b"/>
            <a:pathLst>
              <a:path w="5463078" h="3168585">
                <a:moveTo>
                  <a:pt x="0" y="0"/>
                </a:moveTo>
                <a:lnTo>
                  <a:pt x="5463078" y="0"/>
                </a:lnTo>
                <a:lnTo>
                  <a:pt x="5463078" y="3168586"/>
                </a:lnTo>
                <a:lnTo>
                  <a:pt x="0" y="31685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948645" y="1391623"/>
            <a:ext cx="5275916" cy="3060031"/>
          </a:xfrm>
          <a:custGeom>
            <a:avLst/>
            <a:gdLst/>
            <a:ahLst/>
            <a:cxnLst/>
            <a:rect l="l" t="t" r="r" b="b"/>
            <a:pathLst>
              <a:path w="5275916" h="3060031">
                <a:moveTo>
                  <a:pt x="0" y="0"/>
                </a:moveTo>
                <a:lnTo>
                  <a:pt x="5275916" y="0"/>
                </a:lnTo>
                <a:lnTo>
                  <a:pt x="5275916" y="3060032"/>
                </a:lnTo>
                <a:lnTo>
                  <a:pt x="0" y="30600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715614" y="276258"/>
            <a:ext cx="2334238" cy="688600"/>
          </a:xfrm>
          <a:custGeom>
            <a:avLst/>
            <a:gdLst/>
            <a:ahLst/>
            <a:cxnLst/>
            <a:rect l="l" t="t" r="r" b="b"/>
            <a:pathLst>
              <a:path w="2334238" h="688600">
                <a:moveTo>
                  <a:pt x="0" y="0"/>
                </a:moveTo>
                <a:lnTo>
                  <a:pt x="2334238" y="0"/>
                </a:lnTo>
                <a:lnTo>
                  <a:pt x="2334238" y="688600"/>
                </a:lnTo>
                <a:lnTo>
                  <a:pt x="0" y="688600"/>
                </a:lnTo>
                <a:lnTo>
                  <a:pt x="0" y="0"/>
                </a:lnTo>
                <a:close/>
              </a:path>
            </a:pathLst>
          </a:custGeom>
          <a:blipFill>
            <a:blip r:embed="rId6"/>
            <a:stretch>
              <a:fillRect/>
            </a:stretch>
          </a:blipFill>
        </p:spPr>
      </p:sp>
      <p:sp>
        <p:nvSpPr>
          <p:cNvPr id="9" name="Freeform 9"/>
          <p:cNvSpPr/>
          <p:nvPr/>
        </p:nvSpPr>
        <p:spPr>
          <a:xfrm>
            <a:off x="15250941" y="373214"/>
            <a:ext cx="2269744" cy="494688"/>
          </a:xfrm>
          <a:custGeom>
            <a:avLst/>
            <a:gdLst/>
            <a:ahLst/>
            <a:cxnLst/>
            <a:rect l="l" t="t" r="r" b="b"/>
            <a:pathLst>
              <a:path w="2269744" h="494688">
                <a:moveTo>
                  <a:pt x="0" y="0"/>
                </a:moveTo>
                <a:lnTo>
                  <a:pt x="2269744" y="0"/>
                </a:lnTo>
                <a:lnTo>
                  <a:pt x="2269744" y="494688"/>
                </a:lnTo>
                <a:lnTo>
                  <a:pt x="0" y="494688"/>
                </a:lnTo>
                <a:lnTo>
                  <a:pt x="0" y="0"/>
                </a:lnTo>
                <a:close/>
              </a:path>
            </a:pathLst>
          </a:custGeom>
          <a:blipFill>
            <a:blip r:embed="rId7"/>
            <a:stretch>
              <a:fillRect/>
            </a:stretch>
          </a:blipFill>
        </p:spPr>
      </p:sp>
      <p:sp>
        <p:nvSpPr>
          <p:cNvPr id="10" name="Freeform 10"/>
          <p:cNvSpPr/>
          <p:nvPr/>
        </p:nvSpPr>
        <p:spPr>
          <a:xfrm>
            <a:off x="6280499" y="531243"/>
            <a:ext cx="703283" cy="223056"/>
          </a:xfrm>
          <a:custGeom>
            <a:avLst/>
            <a:gdLst/>
            <a:ahLst/>
            <a:cxnLst/>
            <a:rect l="l" t="t" r="r" b="b"/>
            <a:pathLst>
              <a:path w="703283" h="223056">
                <a:moveTo>
                  <a:pt x="0" y="0"/>
                </a:moveTo>
                <a:lnTo>
                  <a:pt x="703283" y="0"/>
                </a:lnTo>
                <a:lnTo>
                  <a:pt x="703283" y="223056"/>
                </a:lnTo>
                <a:lnTo>
                  <a:pt x="0" y="223056"/>
                </a:lnTo>
                <a:lnTo>
                  <a:pt x="0" y="0"/>
                </a:lnTo>
                <a:close/>
              </a:path>
            </a:pathLst>
          </a:custGeom>
          <a:blipFill>
            <a:blip r:embed="rId8"/>
            <a:stretch>
              <a:fillRect/>
            </a:stretch>
          </a:blipFill>
        </p:spPr>
      </p:sp>
      <p:sp>
        <p:nvSpPr>
          <p:cNvPr id="11" name="Freeform 11"/>
          <p:cNvSpPr/>
          <p:nvPr/>
        </p:nvSpPr>
        <p:spPr>
          <a:xfrm>
            <a:off x="3078427" y="7330032"/>
            <a:ext cx="3126668" cy="1500801"/>
          </a:xfrm>
          <a:custGeom>
            <a:avLst/>
            <a:gdLst/>
            <a:ahLst/>
            <a:cxnLst/>
            <a:rect l="l" t="t" r="r" b="b"/>
            <a:pathLst>
              <a:path w="3126668" h="1500801">
                <a:moveTo>
                  <a:pt x="0" y="0"/>
                </a:moveTo>
                <a:lnTo>
                  <a:pt x="3126668" y="0"/>
                </a:lnTo>
                <a:lnTo>
                  <a:pt x="3126668" y="1500801"/>
                </a:lnTo>
                <a:lnTo>
                  <a:pt x="0" y="150080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6786633" y="7330032"/>
            <a:ext cx="3126668" cy="1500801"/>
          </a:xfrm>
          <a:custGeom>
            <a:avLst/>
            <a:gdLst/>
            <a:ahLst/>
            <a:cxnLst/>
            <a:rect l="l" t="t" r="r" b="b"/>
            <a:pathLst>
              <a:path w="3126668" h="1500801">
                <a:moveTo>
                  <a:pt x="0" y="0"/>
                </a:moveTo>
                <a:lnTo>
                  <a:pt x="3126668" y="0"/>
                </a:lnTo>
                <a:lnTo>
                  <a:pt x="3126668" y="1500801"/>
                </a:lnTo>
                <a:lnTo>
                  <a:pt x="0" y="150080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10541951" y="7299478"/>
            <a:ext cx="3190324" cy="1531356"/>
          </a:xfrm>
          <a:custGeom>
            <a:avLst/>
            <a:gdLst/>
            <a:ahLst/>
            <a:cxnLst/>
            <a:rect l="l" t="t" r="r" b="b"/>
            <a:pathLst>
              <a:path w="3190324" h="1531356">
                <a:moveTo>
                  <a:pt x="0" y="0"/>
                </a:moveTo>
                <a:lnTo>
                  <a:pt x="3190325" y="0"/>
                </a:lnTo>
                <a:lnTo>
                  <a:pt x="3190325" y="1531355"/>
                </a:lnTo>
                <a:lnTo>
                  <a:pt x="0" y="15313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TextBox 14"/>
          <p:cNvSpPr txBox="1"/>
          <p:nvPr/>
        </p:nvSpPr>
        <p:spPr>
          <a:xfrm>
            <a:off x="10663194" y="7578746"/>
            <a:ext cx="2757339" cy="935782"/>
          </a:xfrm>
          <a:prstGeom prst="rect">
            <a:avLst/>
          </a:prstGeom>
        </p:spPr>
        <p:txBody>
          <a:bodyPr lIns="0" tIns="0" rIns="0" bIns="0" rtlCol="0" anchor="t">
            <a:spAutoFit/>
          </a:bodyPr>
          <a:lstStyle/>
          <a:p>
            <a:pPr algn="ctr">
              <a:lnSpc>
                <a:spcPts val="2499"/>
              </a:lnSpc>
            </a:pPr>
            <a:r>
              <a:rPr lang="en-US" sz="2100" b="1">
                <a:solidFill>
                  <a:srgbClr val="6F6156"/>
                </a:solidFill>
                <a:latin typeface="Gotham Bold"/>
                <a:ea typeface="Gotham Bold"/>
                <a:cs typeface="Gotham Bold"/>
                <a:sym typeface="Gotham Bold"/>
              </a:rPr>
              <a:t>INNOVACIÓN </a:t>
            </a:r>
          </a:p>
          <a:p>
            <a:pPr marL="0" lvl="1" indent="0" algn="ctr">
              <a:lnSpc>
                <a:spcPts val="2499"/>
              </a:lnSpc>
            </a:pPr>
            <a:r>
              <a:rPr lang="en-US" sz="2100" b="1">
                <a:solidFill>
                  <a:srgbClr val="6F6156"/>
                </a:solidFill>
                <a:latin typeface="Gotham Bold"/>
                <a:ea typeface="Gotham Bold"/>
                <a:cs typeface="Gotham Bold"/>
                <a:sym typeface="Gotham Bold"/>
              </a:rPr>
              <a:t>Y MEJORA CONTINUA</a:t>
            </a:r>
          </a:p>
        </p:txBody>
      </p:sp>
      <p:sp>
        <p:nvSpPr>
          <p:cNvPr id="15" name="Freeform 15"/>
          <p:cNvSpPr/>
          <p:nvPr/>
        </p:nvSpPr>
        <p:spPr>
          <a:xfrm>
            <a:off x="14363479" y="7299478"/>
            <a:ext cx="3190324" cy="1531356"/>
          </a:xfrm>
          <a:custGeom>
            <a:avLst/>
            <a:gdLst/>
            <a:ahLst/>
            <a:cxnLst/>
            <a:rect l="l" t="t" r="r" b="b"/>
            <a:pathLst>
              <a:path w="3190324" h="1531356">
                <a:moveTo>
                  <a:pt x="0" y="0"/>
                </a:moveTo>
                <a:lnTo>
                  <a:pt x="3190325" y="0"/>
                </a:lnTo>
                <a:lnTo>
                  <a:pt x="3190325" y="1531355"/>
                </a:lnTo>
                <a:lnTo>
                  <a:pt x="0" y="15313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6" name="Freeform 16"/>
          <p:cNvSpPr/>
          <p:nvPr/>
        </p:nvSpPr>
        <p:spPr>
          <a:xfrm>
            <a:off x="-212279" y="4324595"/>
            <a:ext cx="4339146" cy="2890222"/>
          </a:xfrm>
          <a:custGeom>
            <a:avLst/>
            <a:gdLst/>
            <a:ahLst/>
            <a:cxnLst/>
            <a:rect l="l" t="t" r="r" b="b"/>
            <a:pathLst>
              <a:path w="4339146" h="2890222">
                <a:moveTo>
                  <a:pt x="0" y="0"/>
                </a:moveTo>
                <a:lnTo>
                  <a:pt x="4339147" y="0"/>
                </a:lnTo>
                <a:lnTo>
                  <a:pt x="4339147" y="2890222"/>
                </a:lnTo>
                <a:lnTo>
                  <a:pt x="0" y="2890222"/>
                </a:lnTo>
                <a:lnTo>
                  <a:pt x="0" y="0"/>
                </a:lnTo>
                <a:close/>
              </a:path>
            </a:pathLst>
          </a:custGeom>
          <a:blipFill>
            <a:blip r:embed="rId11"/>
            <a:stretch>
              <a:fillRect/>
            </a:stretch>
          </a:blipFill>
        </p:spPr>
      </p:sp>
      <p:sp>
        <p:nvSpPr>
          <p:cNvPr id="17" name="TextBox 17"/>
          <p:cNvSpPr txBox="1"/>
          <p:nvPr/>
        </p:nvSpPr>
        <p:spPr>
          <a:xfrm>
            <a:off x="3648541" y="7697528"/>
            <a:ext cx="2049465" cy="727412"/>
          </a:xfrm>
          <a:prstGeom prst="rect">
            <a:avLst/>
          </a:prstGeom>
        </p:spPr>
        <p:txBody>
          <a:bodyPr lIns="0" tIns="0" rIns="0" bIns="0" rtlCol="0" anchor="t">
            <a:spAutoFit/>
          </a:bodyPr>
          <a:lstStyle/>
          <a:p>
            <a:pPr algn="ctr">
              <a:lnSpc>
                <a:spcPts val="2940"/>
              </a:lnSpc>
            </a:pPr>
            <a:r>
              <a:rPr lang="en-US" sz="2100" b="1">
                <a:solidFill>
                  <a:srgbClr val="6F6156"/>
                </a:solidFill>
                <a:latin typeface="Gotham Bold"/>
                <a:ea typeface="Gotham Bold"/>
                <a:cs typeface="Gotham Bold"/>
                <a:sym typeface="Gotham Bold"/>
              </a:rPr>
              <a:t>VOCACIÓN </a:t>
            </a:r>
          </a:p>
          <a:p>
            <a:pPr marL="0" lvl="1" indent="0" algn="ctr">
              <a:lnSpc>
                <a:spcPts val="2940"/>
              </a:lnSpc>
              <a:spcBef>
                <a:spcPct val="0"/>
              </a:spcBef>
            </a:pPr>
            <a:r>
              <a:rPr lang="en-US" sz="2100" b="1">
                <a:solidFill>
                  <a:srgbClr val="6F6156"/>
                </a:solidFill>
                <a:latin typeface="Gotham Bold"/>
                <a:ea typeface="Gotham Bold"/>
                <a:cs typeface="Gotham Bold"/>
                <a:sym typeface="Gotham Bold"/>
              </a:rPr>
              <a:t>DE SERVICIO</a:t>
            </a:r>
          </a:p>
        </p:txBody>
      </p:sp>
      <p:sp>
        <p:nvSpPr>
          <p:cNvPr id="18" name="TextBox 18"/>
          <p:cNvSpPr txBox="1"/>
          <p:nvPr/>
        </p:nvSpPr>
        <p:spPr>
          <a:xfrm>
            <a:off x="12210239" y="2223574"/>
            <a:ext cx="4545572" cy="2273808"/>
          </a:xfrm>
          <a:prstGeom prst="rect">
            <a:avLst/>
          </a:prstGeom>
        </p:spPr>
        <p:txBody>
          <a:bodyPr lIns="0" tIns="0" rIns="0" bIns="0" rtlCol="0" anchor="t">
            <a:spAutoFit/>
          </a:bodyPr>
          <a:lstStyle/>
          <a:p>
            <a:pPr algn="ctr">
              <a:lnSpc>
                <a:spcPts val="3035"/>
              </a:lnSpc>
            </a:pPr>
            <a:r>
              <a:rPr lang="en-US" sz="2199" spc="-35">
                <a:solidFill>
                  <a:srgbClr val="393D36"/>
                </a:solidFill>
                <a:latin typeface="Canva Sans"/>
                <a:ea typeface="Canva Sans"/>
                <a:cs typeface="Canva Sans"/>
                <a:sym typeface="Canva Sans"/>
              </a:rPr>
              <a:t>Organización ágil, flexible e innovadora que ofrezca y facilite soluciones eficaces a las necesidades del mercado de trabajo aragonés.</a:t>
            </a:r>
          </a:p>
          <a:p>
            <a:pPr algn="ctr">
              <a:lnSpc>
                <a:spcPts val="3035"/>
              </a:lnSpc>
            </a:pPr>
            <a:endParaRPr lang="en-US" sz="2199" spc="-35">
              <a:solidFill>
                <a:srgbClr val="393D36"/>
              </a:solidFill>
              <a:latin typeface="Canva Sans"/>
              <a:ea typeface="Canva Sans"/>
              <a:cs typeface="Canva Sans"/>
              <a:sym typeface="Canva Sans"/>
            </a:endParaRPr>
          </a:p>
        </p:txBody>
      </p:sp>
      <p:sp>
        <p:nvSpPr>
          <p:cNvPr id="19" name="TextBox 19"/>
          <p:cNvSpPr txBox="1"/>
          <p:nvPr/>
        </p:nvSpPr>
        <p:spPr>
          <a:xfrm>
            <a:off x="6726829" y="7883340"/>
            <a:ext cx="2899638" cy="356086"/>
          </a:xfrm>
          <a:prstGeom prst="rect">
            <a:avLst/>
          </a:prstGeom>
        </p:spPr>
        <p:txBody>
          <a:bodyPr lIns="0" tIns="0" rIns="0" bIns="0" rtlCol="0" anchor="t">
            <a:spAutoFit/>
          </a:bodyPr>
          <a:lstStyle/>
          <a:p>
            <a:pPr marL="0" lvl="1" indent="0" algn="r">
              <a:lnSpc>
                <a:spcPts val="2940"/>
              </a:lnSpc>
              <a:spcBef>
                <a:spcPct val="0"/>
              </a:spcBef>
            </a:pPr>
            <a:r>
              <a:rPr lang="en-US" sz="2100" b="1" spc="-65">
                <a:solidFill>
                  <a:srgbClr val="6F6156"/>
                </a:solidFill>
                <a:latin typeface="Gotham Bold"/>
                <a:ea typeface="Gotham Bold"/>
                <a:cs typeface="Gotham Bold"/>
                <a:sym typeface="Gotham Bold"/>
              </a:rPr>
              <a:t>PROFESIONALIDAD</a:t>
            </a:r>
          </a:p>
        </p:txBody>
      </p:sp>
      <p:sp>
        <p:nvSpPr>
          <p:cNvPr id="20" name="TextBox 20"/>
          <p:cNvSpPr txBox="1"/>
          <p:nvPr/>
        </p:nvSpPr>
        <p:spPr>
          <a:xfrm>
            <a:off x="14113614" y="7645752"/>
            <a:ext cx="3644800" cy="642068"/>
          </a:xfrm>
          <a:prstGeom prst="rect">
            <a:avLst/>
          </a:prstGeom>
        </p:spPr>
        <p:txBody>
          <a:bodyPr lIns="0" tIns="0" rIns="0" bIns="0" rtlCol="0" anchor="t">
            <a:spAutoFit/>
          </a:bodyPr>
          <a:lstStyle/>
          <a:p>
            <a:pPr algn="ctr">
              <a:lnSpc>
                <a:spcPts val="2562"/>
              </a:lnSpc>
            </a:pPr>
            <a:r>
              <a:rPr lang="en-US" sz="2100" b="1" spc="14">
                <a:solidFill>
                  <a:srgbClr val="6F6156"/>
                </a:solidFill>
                <a:latin typeface="Gotham Bold"/>
                <a:ea typeface="Gotham Bold"/>
                <a:cs typeface="Gotham Bold"/>
                <a:sym typeface="Gotham Bold"/>
              </a:rPr>
              <a:t>ÉTICA Y </a:t>
            </a:r>
          </a:p>
          <a:p>
            <a:pPr marL="0" lvl="1" indent="0" algn="ctr">
              <a:lnSpc>
                <a:spcPts val="2562"/>
              </a:lnSpc>
            </a:pPr>
            <a:r>
              <a:rPr lang="en-US" sz="2100" b="1" spc="14">
                <a:solidFill>
                  <a:srgbClr val="6F6156"/>
                </a:solidFill>
                <a:latin typeface="Gotham Bold"/>
                <a:ea typeface="Gotham Bold"/>
                <a:cs typeface="Gotham Bold"/>
                <a:sym typeface="Gotham Bold"/>
              </a:rPr>
              <a:t>TRANSPARENCIA</a:t>
            </a:r>
          </a:p>
        </p:txBody>
      </p:sp>
      <p:sp>
        <p:nvSpPr>
          <p:cNvPr id="21" name="TextBox 21"/>
          <p:cNvSpPr txBox="1"/>
          <p:nvPr/>
        </p:nvSpPr>
        <p:spPr>
          <a:xfrm>
            <a:off x="2737936" y="2554979"/>
            <a:ext cx="3546528" cy="1291490"/>
          </a:xfrm>
          <a:prstGeom prst="rect">
            <a:avLst/>
          </a:prstGeom>
        </p:spPr>
        <p:txBody>
          <a:bodyPr lIns="0" tIns="0" rIns="0" bIns="0" rtlCol="0" anchor="t">
            <a:spAutoFit/>
          </a:bodyPr>
          <a:lstStyle/>
          <a:p>
            <a:pPr algn="ctr">
              <a:lnSpc>
                <a:spcPts val="3457"/>
              </a:lnSpc>
            </a:pPr>
            <a:r>
              <a:rPr lang="en-US" sz="2230">
                <a:solidFill>
                  <a:srgbClr val="393D36"/>
                </a:solidFill>
                <a:latin typeface="Canva Sans"/>
                <a:ea typeface="Canva Sans"/>
                <a:cs typeface="Canva Sans"/>
                <a:sym typeface="Canva Sans"/>
              </a:rPr>
              <a:t>Ofrecer soluciones a problemas de empleo de personas y empresas</a:t>
            </a:r>
          </a:p>
        </p:txBody>
      </p:sp>
      <p:sp>
        <p:nvSpPr>
          <p:cNvPr id="22" name="TextBox 22"/>
          <p:cNvSpPr txBox="1"/>
          <p:nvPr/>
        </p:nvSpPr>
        <p:spPr>
          <a:xfrm>
            <a:off x="7186977" y="6092087"/>
            <a:ext cx="5788438" cy="592049"/>
          </a:xfrm>
          <a:prstGeom prst="rect">
            <a:avLst/>
          </a:prstGeom>
        </p:spPr>
        <p:txBody>
          <a:bodyPr lIns="0" tIns="0" rIns="0" bIns="0" rtlCol="0" anchor="t">
            <a:spAutoFit/>
          </a:bodyPr>
          <a:lstStyle/>
          <a:p>
            <a:pPr algn="ctr">
              <a:lnSpc>
                <a:spcPts val="4929"/>
              </a:lnSpc>
            </a:pPr>
            <a:r>
              <a:rPr lang="en-US" sz="3180" b="1" spc="63">
                <a:solidFill>
                  <a:srgbClr val="A2221C"/>
                </a:solidFill>
                <a:latin typeface="Canva Sans Bold"/>
                <a:ea typeface="Canva Sans Bold"/>
                <a:cs typeface="Canva Sans Bold"/>
                <a:sym typeface="Canva Sans Bold"/>
              </a:rPr>
              <a:t>VALORES DEL INAEM</a:t>
            </a:r>
          </a:p>
        </p:txBody>
      </p:sp>
      <p:sp>
        <p:nvSpPr>
          <p:cNvPr id="23" name="TextBox 23"/>
          <p:cNvSpPr txBox="1"/>
          <p:nvPr/>
        </p:nvSpPr>
        <p:spPr>
          <a:xfrm>
            <a:off x="6169429" y="6750812"/>
            <a:ext cx="8045130" cy="355626"/>
          </a:xfrm>
          <a:prstGeom prst="rect">
            <a:avLst/>
          </a:prstGeom>
        </p:spPr>
        <p:txBody>
          <a:bodyPr lIns="0" tIns="0" rIns="0" bIns="0" rtlCol="0" anchor="t">
            <a:spAutoFit/>
          </a:bodyPr>
          <a:lstStyle/>
          <a:p>
            <a:pPr marL="0" lvl="1" indent="0" algn="ctr">
              <a:lnSpc>
                <a:spcPts val="2973"/>
              </a:lnSpc>
              <a:spcBef>
                <a:spcPct val="0"/>
              </a:spcBef>
            </a:pPr>
            <a:r>
              <a:rPr lang="en-US" sz="2123" i="1" spc="191">
                <a:solidFill>
                  <a:srgbClr val="115372"/>
                </a:solidFill>
                <a:latin typeface="Canva Sans Italics"/>
                <a:ea typeface="Canva Sans Italics"/>
                <a:cs typeface="Canva Sans Italics"/>
                <a:sym typeface="Canva Sans Italics"/>
              </a:rPr>
              <a:t>“CRITERIOS PARA VALORAR UN COMPORTAMIENTO”</a:t>
            </a:r>
          </a:p>
        </p:txBody>
      </p:sp>
      <p:sp>
        <p:nvSpPr>
          <p:cNvPr id="24" name="TextBox 24"/>
          <p:cNvSpPr txBox="1"/>
          <p:nvPr/>
        </p:nvSpPr>
        <p:spPr>
          <a:xfrm>
            <a:off x="3609917" y="2091038"/>
            <a:ext cx="2395742" cy="914218"/>
          </a:xfrm>
          <a:prstGeom prst="rect">
            <a:avLst/>
          </a:prstGeom>
        </p:spPr>
        <p:txBody>
          <a:bodyPr lIns="0" tIns="0" rIns="0" bIns="0" rtlCol="0" anchor="t">
            <a:spAutoFit/>
          </a:bodyPr>
          <a:lstStyle/>
          <a:p>
            <a:pPr algn="l">
              <a:lnSpc>
                <a:spcPts val="3685"/>
              </a:lnSpc>
            </a:pPr>
            <a:r>
              <a:rPr lang="en-US" sz="2632" b="1" spc="236">
                <a:solidFill>
                  <a:srgbClr val="A2221C"/>
                </a:solidFill>
                <a:latin typeface="Canva Sans Bold"/>
                <a:ea typeface="Canva Sans Bold"/>
                <a:cs typeface="Canva Sans Bold"/>
                <a:sym typeface="Canva Sans Bold"/>
              </a:rPr>
              <a:t>PROPÓSITO</a:t>
            </a:r>
          </a:p>
          <a:p>
            <a:pPr marL="0" lvl="1" indent="0" algn="l">
              <a:lnSpc>
                <a:spcPts val="3685"/>
              </a:lnSpc>
              <a:spcBef>
                <a:spcPct val="0"/>
              </a:spcBef>
            </a:pPr>
            <a:endParaRPr lang="en-US" sz="2632" b="1" spc="236">
              <a:solidFill>
                <a:srgbClr val="A2221C"/>
              </a:solidFill>
              <a:latin typeface="Canva Sans Bold"/>
              <a:ea typeface="Canva Sans Bold"/>
              <a:cs typeface="Canva Sans Bold"/>
              <a:sym typeface="Canva Sans Bold"/>
            </a:endParaRPr>
          </a:p>
        </p:txBody>
      </p:sp>
      <p:sp>
        <p:nvSpPr>
          <p:cNvPr id="25" name="TextBox 25"/>
          <p:cNvSpPr txBox="1"/>
          <p:nvPr/>
        </p:nvSpPr>
        <p:spPr>
          <a:xfrm>
            <a:off x="13910188" y="1776081"/>
            <a:ext cx="2173329" cy="447493"/>
          </a:xfrm>
          <a:prstGeom prst="rect">
            <a:avLst/>
          </a:prstGeom>
        </p:spPr>
        <p:txBody>
          <a:bodyPr lIns="0" tIns="0" rIns="0" bIns="0" rtlCol="0" anchor="t">
            <a:spAutoFit/>
          </a:bodyPr>
          <a:lstStyle/>
          <a:p>
            <a:pPr marL="0" lvl="1" indent="0" algn="l">
              <a:lnSpc>
                <a:spcPts val="3685"/>
              </a:lnSpc>
              <a:spcBef>
                <a:spcPct val="0"/>
              </a:spcBef>
            </a:pPr>
            <a:r>
              <a:rPr lang="en-US" sz="2632" b="1" spc="236">
                <a:solidFill>
                  <a:srgbClr val="A2221C"/>
                </a:solidFill>
                <a:latin typeface="Canva Sans Bold"/>
                <a:ea typeface="Canva Sans Bold"/>
                <a:cs typeface="Canva Sans Bold"/>
                <a:sym typeface="Canva Sans Bold"/>
              </a:rPr>
              <a:t>VISIÓN</a:t>
            </a:r>
          </a:p>
        </p:txBody>
      </p:sp>
      <p:sp>
        <p:nvSpPr>
          <p:cNvPr id="26" name="TextBox 26"/>
          <p:cNvSpPr txBox="1"/>
          <p:nvPr/>
        </p:nvSpPr>
        <p:spPr>
          <a:xfrm>
            <a:off x="4029606" y="4811031"/>
            <a:ext cx="11939047" cy="1300106"/>
          </a:xfrm>
          <a:prstGeom prst="rect">
            <a:avLst/>
          </a:prstGeom>
        </p:spPr>
        <p:txBody>
          <a:bodyPr lIns="0" tIns="0" rIns="0" bIns="0" rtlCol="0" anchor="t">
            <a:spAutoFit/>
          </a:bodyPr>
          <a:lstStyle/>
          <a:p>
            <a:pPr algn="ctr">
              <a:lnSpc>
                <a:spcPts val="4200"/>
              </a:lnSpc>
            </a:pPr>
            <a:r>
              <a:rPr lang="en-US" sz="3000" b="1" spc="270">
                <a:solidFill>
                  <a:srgbClr val="A2221C"/>
                </a:solidFill>
                <a:latin typeface="Canva Sans Bold"/>
                <a:ea typeface="Canva Sans Bold"/>
                <a:cs typeface="Canva Sans Bold"/>
                <a:sym typeface="Canva Sans Bold"/>
              </a:rPr>
              <a:t>FACTORES CLAVE PARA EL ÉXITO DE LA ESTRATEGIA</a:t>
            </a:r>
          </a:p>
          <a:p>
            <a:pPr algn="ctr">
              <a:lnSpc>
                <a:spcPts val="3471"/>
              </a:lnSpc>
            </a:pPr>
            <a:r>
              <a:rPr lang="en-US" sz="2479" b="1" spc="223">
                <a:solidFill>
                  <a:srgbClr val="A2221C"/>
                </a:solidFill>
                <a:latin typeface="Canva Sans Medium"/>
                <a:ea typeface="Canva Sans Medium"/>
                <a:cs typeface="Canva Sans Medium"/>
                <a:sym typeface="Canva Sans Medium"/>
              </a:rPr>
              <a:t>“PARA PRIORIZAR CÓMO SE AVANZA HACIA LA VISIÓN”</a:t>
            </a:r>
          </a:p>
          <a:p>
            <a:pPr marL="0" lvl="1" indent="0" algn="ctr">
              <a:lnSpc>
                <a:spcPts val="2631"/>
              </a:lnSpc>
              <a:spcBef>
                <a:spcPct val="0"/>
              </a:spcBef>
            </a:pPr>
            <a:endParaRPr lang="en-US" sz="2479" b="1" spc="223">
              <a:solidFill>
                <a:srgbClr val="A2221C"/>
              </a:solidFill>
              <a:latin typeface="Canva Sans Medium"/>
              <a:ea typeface="Canva Sans Medium"/>
              <a:cs typeface="Canva Sans Medium"/>
              <a:sym typeface="Canva Sans Medium"/>
            </a:endParaRPr>
          </a:p>
        </p:txBody>
      </p:sp>
      <p:sp>
        <p:nvSpPr>
          <p:cNvPr id="27" name="TextBox 27"/>
          <p:cNvSpPr txBox="1"/>
          <p:nvPr/>
        </p:nvSpPr>
        <p:spPr>
          <a:xfrm>
            <a:off x="3382814" y="8992758"/>
            <a:ext cx="13157479" cy="592049"/>
          </a:xfrm>
          <a:prstGeom prst="rect">
            <a:avLst/>
          </a:prstGeom>
        </p:spPr>
        <p:txBody>
          <a:bodyPr lIns="0" tIns="0" rIns="0" bIns="0" rtlCol="0" anchor="t">
            <a:spAutoFit/>
          </a:bodyPr>
          <a:lstStyle/>
          <a:p>
            <a:pPr algn="ctr">
              <a:lnSpc>
                <a:spcPts val="4929"/>
              </a:lnSpc>
            </a:pPr>
            <a:r>
              <a:rPr lang="en-US" sz="3180" b="1" spc="1672">
                <a:solidFill>
                  <a:srgbClr val="144B6B"/>
                </a:solidFill>
                <a:latin typeface="Canva Sans Bold"/>
                <a:ea typeface="Canva Sans Bold"/>
                <a:cs typeface="Canva Sans Bold"/>
                <a:sym typeface="Canva Sans Bold"/>
              </a:rPr>
              <a:t>LO QUE QUEREMOS HACER Y SER</a:t>
            </a:r>
          </a:p>
        </p:txBody>
      </p:sp>
      <p:sp>
        <p:nvSpPr>
          <p:cNvPr id="28" name="TextBox 28"/>
          <p:cNvSpPr txBox="1"/>
          <p:nvPr/>
        </p:nvSpPr>
        <p:spPr>
          <a:xfrm>
            <a:off x="7349153" y="2824075"/>
            <a:ext cx="4225906" cy="1064914"/>
          </a:xfrm>
          <a:prstGeom prst="rect">
            <a:avLst/>
          </a:prstGeom>
        </p:spPr>
        <p:txBody>
          <a:bodyPr lIns="0" tIns="0" rIns="0" bIns="0" rtlCol="0" anchor="t">
            <a:spAutoFit/>
          </a:bodyPr>
          <a:lstStyle/>
          <a:p>
            <a:pPr algn="ctr">
              <a:lnSpc>
                <a:spcPts val="4303"/>
              </a:lnSpc>
            </a:pPr>
            <a:r>
              <a:rPr lang="en-US" sz="3074" b="1" spc="169">
                <a:solidFill>
                  <a:srgbClr val="63686B"/>
                </a:solidFill>
                <a:latin typeface="Canva Sans Bold"/>
                <a:ea typeface="Canva Sans Bold"/>
                <a:cs typeface="Canva Sans Bold"/>
                <a:sym typeface="Canva Sans Bold"/>
              </a:rPr>
              <a:t>Líneas estratégicas </a:t>
            </a:r>
          </a:p>
          <a:p>
            <a:pPr marL="0" lvl="0" indent="0" algn="ctr">
              <a:lnSpc>
                <a:spcPts val="4303"/>
              </a:lnSpc>
            </a:pPr>
            <a:r>
              <a:rPr lang="en-US" sz="3074" b="1" spc="169">
                <a:solidFill>
                  <a:srgbClr val="63686B"/>
                </a:solidFill>
                <a:latin typeface="Canva Sans Bold"/>
                <a:ea typeface="Canva Sans Bold"/>
                <a:cs typeface="Canva Sans Bold"/>
                <a:sym typeface="Canva Sans Bold"/>
              </a:rPr>
              <a:t>y estrategias</a:t>
            </a:r>
          </a:p>
        </p:txBody>
      </p:sp>
      <p:sp>
        <p:nvSpPr>
          <p:cNvPr id="29" name="TextBox 29"/>
          <p:cNvSpPr txBox="1"/>
          <p:nvPr/>
        </p:nvSpPr>
        <p:spPr>
          <a:xfrm>
            <a:off x="7047936" y="422121"/>
            <a:ext cx="5089178" cy="349250"/>
          </a:xfrm>
          <a:prstGeom prst="rect">
            <a:avLst/>
          </a:prstGeom>
        </p:spPr>
        <p:txBody>
          <a:bodyPr lIns="0" tIns="0" rIns="0" bIns="0" rtlCol="0" anchor="t">
            <a:spAutoFit/>
          </a:bodyPr>
          <a:lstStyle/>
          <a:p>
            <a:pPr algn="ctr">
              <a:lnSpc>
                <a:spcPts val="2800"/>
              </a:lnSpc>
              <a:spcBef>
                <a:spcPct val="0"/>
              </a:spcBef>
            </a:pPr>
            <a:r>
              <a:rPr lang="en-US" sz="2000" b="1" u="sng" spc="220">
                <a:solidFill>
                  <a:srgbClr val="C22827"/>
                </a:solidFill>
                <a:latin typeface="Arsenal Bold"/>
                <a:ea typeface="Arsenal Bold"/>
                <a:cs typeface="Arsenal Bold"/>
                <a:sym typeface="Arsenal Bold"/>
              </a:rPr>
              <a:t>P</a:t>
            </a:r>
            <a:r>
              <a:rPr lang="en-US" sz="2000" u="sng" spc="220">
                <a:solidFill>
                  <a:srgbClr val="C22827"/>
                </a:solidFill>
                <a:latin typeface="Arsenal"/>
                <a:ea typeface="Arsenal"/>
                <a:cs typeface="Arsenal"/>
                <a:sym typeface="Arsenal"/>
              </a:rPr>
              <a:t>lan </a:t>
            </a:r>
            <a:r>
              <a:rPr lang="en-US" sz="2000" b="1" u="sng" spc="220">
                <a:solidFill>
                  <a:srgbClr val="C22827"/>
                </a:solidFill>
                <a:latin typeface="Arsenal Bold"/>
                <a:ea typeface="Arsenal Bold"/>
                <a:cs typeface="Arsenal Bold"/>
                <a:sym typeface="Arsenal Bold"/>
              </a:rPr>
              <a:t>E</a:t>
            </a:r>
            <a:r>
              <a:rPr lang="en-US" sz="2000" u="sng" spc="220">
                <a:solidFill>
                  <a:srgbClr val="C22827"/>
                </a:solidFill>
                <a:latin typeface="Arsenal"/>
                <a:ea typeface="Arsenal"/>
                <a:cs typeface="Arsenal"/>
                <a:sym typeface="Arsenal"/>
              </a:rPr>
              <a:t>stratégico INAEM</a:t>
            </a:r>
            <a:r>
              <a:rPr lang="en-US" sz="2000" b="1" u="sng" spc="220">
                <a:solidFill>
                  <a:srgbClr val="C22827"/>
                </a:solidFill>
                <a:latin typeface="Arsenal Bold"/>
                <a:ea typeface="Arsenal Bold"/>
                <a:cs typeface="Arsenal Bold"/>
                <a:sym typeface="Arsenal Bold"/>
              </a:rPr>
              <a:t> 6.0</a:t>
            </a:r>
            <a:r>
              <a:rPr lang="en-US" sz="2000" u="sng" spc="220">
                <a:solidFill>
                  <a:srgbClr val="C22827"/>
                </a:solidFill>
                <a:latin typeface="Arsenal"/>
                <a:ea typeface="Arsenal"/>
                <a:cs typeface="Arsenal"/>
                <a:sym typeface="Arsenal"/>
              </a:rPr>
              <a:t>. </a:t>
            </a:r>
            <a:r>
              <a:rPr lang="en-US" sz="2000" i="1" u="sng" spc="220">
                <a:solidFill>
                  <a:srgbClr val="63686B"/>
                </a:solidFill>
                <a:latin typeface="Arsenal Italics"/>
                <a:ea typeface="Arsenal Italics"/>
                <a:cs typeface="Arsenal Italics"/>
                <a:sym typeface="Arsenal Italics"/>
              </a:rPr>
              <a:t>2024/2027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3240796" y="1956712"/>
            <a:ext cx="14469824" cy="7834372"/>
            <a:chOff x="0" y="0"/>
            <a:chExt cx="19293098" cy="10445830"/>
          </a:xfrm>
        </p:grpSpPr>
        <p:sp>
          <p:nvSpPr>
            <p:cNvPr id="3" name="Freeform 3"/>
            <p:cNvSpPr/>
            <p:nvPr/>
          </p:nvSpPr>
          <p:spPr>
            <a:xfrm>
              <a:off x="9050698" y="0"/>
              <a:ext cx="10242400" cy="10242400"/>
            </a:xfrm>
            <a:custGeom>
              <a:avLst/>
              <a:gdLst/>
              <a:ahLst/>
              <a:cxnLst/>
              <a:rect l="l" t="t" r="r" b="b"/>
              <a:pathLst>
                <a:path w="10242400" h="10242400">
                  <a:moveTo>
                    <a:pt x="0" y="0"/>
                  </a:moveTo>
                  <a:lnTo>
                    <a:pt x="10242400" y="0"/>
                  </a:lnTo>
                  <a:lnTo>
                    <a:pt x="10242400" y="10242400"/>
                  </a:lnTo>
                  <a:lnTo>
                    <a:pt x="0" y="10242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12384992" y="1091094"/>
              <a:ext cx="4013381" cy="538217"/>
            </a:xfrm>
            <a:prstGeom prst="rect">
              <a:avLst/>
            </a:prstGeom>
          </p:spPr>
          <p:txBody>
            <a:bodyPr lIns="0" tIns="0" rIns="0" bIns="0" rtlCol="0" anchor="t">
              <a:spAutoFit/>
            </a:bodyPr>
            <a:lstStyle/>
            <a:p>
              <a:pPr marL="0" lvl="0" indent="0" algn="ctr">
                <a:lnSpc>
                  <a:spcPts val="3400"/>
                </a:lnSpc>
              </a:pPr>
              <a:r>
                <a:rPr lang="en-US" sz="2429" b="1">
                  <a:solidFill>
                    <a:srgbClr val="FFDE59"/>
                  </a:solidFill>
                  <a:latin typeface="Open Sans Bold"/>
                  <a:ea typeface="Open Sans Bold"/>
                  <a:cs typeface="Open Sans Bold"/>
                  <a:sym typeface="Open Sans Bold"/>
                </a:rPr>
                <a:t>MEGATENDENCIAS</a:t>
              </a:r>
            </a:p>
          </p:txBody>
        </p:sp>
        <p:sp>
          <p:nvSpPr>
            <p:cNvPr id="5" name="TextBox 5"/>
            <p:cNvSpPr txBox="1"/>
            <p:nvPr/>
          </p:nvSpPr>
          <p:spPr>
            <a:xfrm>
              <a:off x="13755390" y="3742021"/>
              <a:ext cx="4499423" cy="310487"/>
            </a:xfrm>
            <a:prstGeom prst="rect">
              <a:avLst/>
            </a:prstGeom>
          </p:spPr>
          <p:txBody>
            <a:bodyPr lIns="0" tIns="0" rIns="0" bIns="0" rtlCol="0" anchor="t">
              <a:spAutoFit/>
            </a:bodyPr>
            <a:lstStyle/>
            <a:p>
              <a:pPr algn="l">
                <a:lnSpc>
                  <a:spcPts val="2010"/>
                </a:lnSpc>
              </a:pPr>
              <a:r>
                <a:rPr lang="en-US" sz="1436" b="1" spc="30">
                  <a:solidFill>
                    <a:srgbClr val="FFFFFF"/>
                  </a:solidFill>
                  <a:latin typeface="Open Sans Bold"/>
                  <a:ea typeface="Open Sans Bold"/>
                  <a:cs typeface="Open Sans Bold"/>
                  <a:sym typeface="Open Sans Bold"/>
                </a:rPr>
                <a:t>FLEXIBILIDAD Y ADAPTABILIDAD</a:t>
              </a:r>
            </a:p>
          </p:txBody>
        </p:sp>
        <p:sp>
          <p:nvSpPr>
            <p:cNvPr id="6" name="TextBox 6"/>
            <p:cNvSpPr txBox="1"/>
            <p:nvPr/>
          </p:nvSpPr>
          <p:spPr>
            <a:xfrm>
              <a:off x="14070070" y="4330188"/>
              <a:ext cx="4499423" cy="641034"/>
            </a:xfrm>
            <a:prstGeom prst="rect">
              <a:avLst/>
            </a:prstGeom>
          </p:spPr>
          <p:txBody>
            <a:bodyPr lIns="0" tIns="0" rIns="0" bIns="0" rtlCol="0" anchor="t">
              <a:spAutoFit/>
            </a:bodyPr>
            <a:lstStyle/>
            <a:p>
              <a:pPr algn="l">
                <a:lnSpc>
                  <a:spcPts val="2010"/>
                </a:lnSpc>
              </a:pPr>
              <a:r>
                <a:rPr lang="en-US" sz="1436" b="1" spc="30">
                  <a:solidFill>
                    <a:srgbClr val="FFFFFF"/>
                  </a:solidFill>
                  <a:latin typeface="Open Sans Bold"/>
                  <a:ea typeface="Open Sans Bold"/>
                  <a:cs typeface="Open Sans Bold"/>
                  <a:sym typeface="Open Sans Bold"/>
                </a:rPr>
                <a:t>FORMACIÓN A LO LARGO DE TODA LA VIDA LABORAL</a:t>
              </a:r>
            </a:p>
          </p:txBody>
        </p:sp>
        <p:sp>
          <p:nvSpPr>
            <p:cNvPr id="7" name="TextBox 7"/>
            <p:cNvSpPr txBox="1"/>
            <p:nvPr/>
          </p:nvSpPr>
          <p:spPr>
            <a:xfrm>
              <a:off x="13978974" y="5244661"/>
              <a:ext cx="3051205" cy="310487"/>
            </a:xfrm>
            <a:prstGeom prst="rect">
              <a:avLst/>
            </a:prstGeom>
          </p:spPr>
          <p:txBody>
            <a:bodyPr lIns="0" tIns="0" rIns="0" bIns="0" rtlCol="0" anchor="t">
              <a:spAutoFit/>
            </a:bodyPr>
            <a:lstStyle/>
            <a:p>
              <a:pPr algn="l">
                <a:lnSpc>
                  <a:spcPts val="2010"/>
                </a:lnSpc>
              </a:pPr>
              <a:r>
                <a:rPr lang="en-US" sz="1436" b="1" spc="30">
                  <a:solidFill>
                    <a:srgbClr val="FFFFFF"/>
                  </a:solidFill>
                  <a:latin typeface="Open Sans Bold"/>
                  <a:ea typeface="Open Sans Bold"/>
                  <a:cs typeface="Open Sans Bold"/>
                  <a:sym typeface="Open Sans Bold"/>
                </a:rPr>
                <a:t>GLOBALIZACIÓN</a:t>
              </a:r>
            </a:p>
          </p:txBody>
        </p:sp>
        <p:sp>
          <p:nvSpPr>
            <p:cNvPr id="8" name="TextBox 8"/>
            <p:cNvSpPr txBox="1"/>
            <p:nvPr/>
          </p:nvSpPr>
          <p:spPr>
            <a:xfrm>
              <a:off x="13127037" y="3205062"/>
              <a:ext cx="5180429" cy="385956"/>
            </a:xfrm>
            <a:prstGeom prst="rect">
              <a:avLst/>
            </a:prstGeom>
          </p:spPr>
          <p:txBody>
            <a:bodyPr lIns="0" tIns="0" rIns="0" bIns="0" rtlCol="0" anchor="t">
              <a:spAutoFit/>
            </a:bodyPr>
            <a:lstStyle/>
            <a:p>
              <a:pPr marL="390038" lvl="1" indent="-195019" algn="l">
                <a:lnSpc>
                  <a:spcPts val="2529"/>
                </a:lnSpc>
                <a:buFont typeface="Arial"/>
                <a:buChar char="•"/>
              </a:pPr>
              <a:r>
                <a:rPr lang="en-US" sz="1806" spc="37">
                  <a:solidFill>
                    <a:srgbClr val="FFEB99"/>
                  </a:solidFill>
                  <a:latin typeface="Open Sans"/>
                  <a:ea typeface="Open Sans"/>
                  <a:cs typeface="Open Sans"/>
                  <a:sym typeface="Open Sans"/>
                </a:rPr>
                <a:t>NUEVAS FORMAS DE TRABAJO</a:t>
              </a:r>
            </a:p>
          </p:txBody>
        </p:sp>
        <p:sp>
          <p:nvSpPr>
            <p:cNvPr id="9" name="TextBox 9"/>
            <p:cNvSpPr txBox="1"/>
            <p:nvPr/>
          </p:nvSpPr>
          <p:spPr>
            <a:xfrm>
              <a:off x="13991855" y="6855544"/>
              <a:ext cx="4768496" cy="310487"/>
            </a:xfrm>
            <a:prstGeom prst="rect">
              <a:avLst/>
            </a:prstGeom>
          </p:spPr>
          <p:txBody>
            <a:bodyPr lIns="0" tIns="0" rIns="0" bIns="0" rtlCol="0" anchor="t">
              <a:spAutoFit/>
            </a:bodyPr>
            <a:lstStyle/>
            <a:p>
              <a:pPr algn="l">
                <a:lnSpc>
                  <a:spcPts val="2010"/>
                </a:lnSpc>
              </a:pPr>
              <a:r>
                <a:rPr lang="en-US" sz="1436" b="1" spc="30">
                  <a:solidFill>
                    <a:srgbClr val="FFFFFF"/>
                  </a:solidFill>
                  <a:latin typeface="Open Sans Bold"/>
                  <a:ea typeface="Open Sans Bold"/>
                  <a:cs typeface="Open Sans Bold"/>
                  <a:sym typeface="Open Sans Bold"/>
                </a:rPr>
                <a:t>ENVEJECIMIENTO DE LA POBLACIÓN</a:t>
              </a:r>
            </a:p>
          </p:txBody>
        </p:sp>
        <p:sp>
          <p:nvSpPr>
            <p:cNvPr id="10" name="TextBox 10"/>
            <p:cNvSpPr txBox="1"/>
            <p:nvPr/>
          </p:nvSpPr>
          <p:spPr>
            <a:xfrm>
              <a:off x="13469866" y="6301132"/>
              <a:ext cx="4906315" cy="385956"/>
            </a:xfrm>
            <a:prstGeom prst="rect">
              <a:avLst/>
            </a:prstGeom>
          </p:spPr>
          <p:txBody>
            <a:bodyPr lIns="0" tIns="0" rIns="0" bIns="0" rtlCol="0" anchor="t">
              <a:spAutoFit/>
            </a:bodyPr>
            <a:lstStyle/>
            <a:p>
              <a:pPr marL="390038" lvl="1" indent="-195019" algn="l">
                <a:lnSpc>
                  <a:spcPts val="2529"/>
                </a:lnSpc>
                <a:buFont typeface="Arial"/>
                <a:buChar char="•"/>
              </a:pPr>
              <a:r>
                <a:rPr lang="en-US" sz="1806" spc="37">
                  <a:solidFill>
                    <a:srgbClr val="FFEB99"/>
                  </a:solidFill>
                  <a:latin typeface="Open Sans"/>
                  <a:ea typeface="Open Sans"/>
                  <a:cs typeface="Open Sans"/>
                  <a:sym typeface="Open Sans"/>
                </a:rPr>
                <a:t>EVOLUCIÓN DEMOGRÁFICA</a:t>
              </a:r>
            </a:p>
          </p:txBody>
        </p:sp>
        <p:sp>
          <p:nvSpPr>
            <p:cNvPr id="11" name="TextBox 11"/>
            <p:cNvSpPr txBox="1"/>
            <p:nvPr/>
          </p:nvSpPr>
          <p:spPr>
            <a:xfrm>
              <a:off x="13479993" y="8300471"/>
              <a:ext cx="3923722" cy="310487"/>
            </a:xfrm>
            <a:prstGeom prst="rect">
              <a:avLst/>
            </a:prstGeom>
          </p:spPr>
          <p:txBody>
            <a:bodyPr lIns="0" tIns="0" rIns="0" bIns="0" rtlCol="0" anchor="t">
              <a:spAutoFit/>
            </a:bodyPr>
            <a:lstStyle/>
            <a:p>
              <a:pPr algn="l">
                <a:lnSpc>
                  <a:spcPts val="2010"/>
                </a:lnSpc>
              </a:pPr>
              <a:r>
                <a:rPr lang="en-US" sz="1436" b="1" spc="30">
                  <a:solidFill>
                    <a:srgbClr val="FFFFFF"/>
                  </a:solidFill>
                  <a:latin typeface="Open Sans Bold"/>
                  <a:ea typeface="Open Sans Bold"/>
                  <a:cs typeface="Open Sans Bold"/>
                  <a:sym typeface="Open Sans Bold"/>
                </a:rPr>
                <a:t>ECONOMÍA VERDE Y CIRCULAR </a:t>
              </a:r>
            </a:p>
          </p:txBody>
        </p:sp>
        <p:sp>
          <p:nvSpPr>
            <p:cNvPr id="12" name="TextBox 12"/>
            <p:cNvSpPr txBox="1"/>
            <p:nvPr/>
          </p:nvSpPr>
          <p:spPr>
            <a:xfrm>
              <a:off x="12954871" y="7766798"/>
              <a:ext cx="3282457" cy="385956"/>
            </a:xfrm>
            <a:prstGeom prst="rect">
              <a:avLst/>
            </a:prstGeom>
          </p:spPr>
          <p:txBody>
            <a:bodyPr lIns="0" tIns="0" rIns="0" bIns="0" rtlCol="0" anchor="t">
              <a:spAutoFit/>
            </a:bodyPr>
            <a:lstStyle/>
            <a:p>
              <a:pPr marL="390038" lvl="1" indent="-195019" algn="l">
                <a:lnSpc>
                  <a:spcPts val="2529"/>
                </a:lnSpc>
                <a:buFont typeface="Arial"/>
                <a:buChar char="•"/>
              </a:pPr>
              <a:r>
                <a:rPr lang="en-US" sz="1806" spc="37">
                  <a:solidFill>
                    <a:srgbClr val="FFEB99"/>
                  </a:solidFill>
                  <a:latin typeface="Open Sans"/>
                  <a:ea typeface="Open Sans"/>
                  <a:cs typeface="Open Sans"/>
                  <a:sym typeface="Open Sans"/>
                </a:rPr>
                <a:t>SOSTENIBILIDAD</a:t>
              </a:r>
            </a:p>
          </p:txBody>
        </p:sp>
        <p:sp>
          <p:nvSpPr>
            <p:cNvPr id="13" name="TextBox 13"/>
            <p:cNvSpPr txBox="1"/>
            <p:nvPr/>
          </p:nvSpPr>
          <p:spPr>
            <a:xfrm>
              <a:off x="12889352" y="2516461"/>
              <a:ext cx="5172761" cy="310487"/>
            </a:xfrm>
            <a:prstGeom prst="rect">
              <a:avLst/>
            </a:prstGeom>
          </p:spPr>
          <p:txBody>
            <a:bodyPr lIns="0" tIns="0" rIns="0" bIns="0" rtlCol="0" anchor="t">
              <a:spAutoFit/>
            </a:bodyPr>
            <a:lstStyle/>
            <a:p>
              <a:pPr algn="l">
                <a:lnSpc>
                  <a:spcPts val="2010"/>
                </a:lnSpc>
              </a:pPr>
              <a:r>
                <a:rPr lang="en-US" sz="1436" b="1" spc="30">
                  <a:solidFill>
                    <a:srgbClr val="FFFFFF"/>
                  </a:solidFill>
                  <a:latin typeface="Open Sans Bold"/>
                  <a:ea typeface="Open Sans Bold"/>
                  <a:cs typeface="Open Sans Bold"/>
                  <a:sym typeface="Open Sans Bold"/>
                </a:rPr>
                <a:t>DIGITALIZACIÓN Y AUTOMATIZACIÓN</a:t>
              </a:r>
            </a:p>
          </p:txBody>
        </p:sp>
        <p:sp>
          <p:nvSpPr>
            <p:cNvPr id="14" name="TextBox 14"/>
            <p:cNvSpPr txBox="1"/>
            <p:nvPr/>
          </p:nvSpPr>
          <p:spPr>
            <a:xfrm>
              <a:off x="12296474" y="2008411"/>
              <a:ext cx="3681573" cy="385956"/>
            </a:xfrm>
            <a:prstGeom prst="rect">
              <a:avLst/>
            </a:prstGeom>
          </p:spPr>
          <p:txBody>
            <a:bodyPr lIns="0" tIns="0" rIns="0" bIns="0" rtlCol="0" anchor="t">
              <a:spAutoFit/>
            </a:bodyPr>
            <a:lstStyle/>
            <a:p>
              <a:pPr marL="390038" lvl="1" indent="-195019" algn="l">
                <a:lnSpc>
                  <a:spcPts val="2529"/>
                </a:lnSpc>
                <a:buFont typeface="Arial"/>
                <a:buChar char="•"/>
              </a:pPr>
              <a:r>
                <a:rPr lang="en-US" sz="1806" spc="37">
                  <a:solidFill>
                    <a:srgbClr val="FFEB99"/>
                  </a:solidFill>
                  <a:latin typeface="Open Sans"/>
                  <a:ea typeface="Open Sans"/>
                  <a:cs typeface="Open Sans"/>
                  <a:sym typeface="Open Sans"/>
                </a:rPr>
                <a:t>TECNOLÓGICAS</a:t>
              </a:r>
            </a:p>
          </p:txBody>
        </p:sp>
        <p:sp>
          <p:nvSpPr>
            <p:cNvPr id="15" name="Freeform 15"/>
            <p:cNvSpPr/>
            <p:nvPr/>
          </p:nvSpPr>
          <p:spPr>
            <a:xfrm>
              <a:off x="4199284" y="1175248"/>
              <a:ext cx="9270582" cy="9270582"/>
            </a:xfrm>
            <a:custGeom>
              <a:avLst/>
              <a:gdLst/>
              <a:ahLst/>
              <a:cxnLst/>
              <a:rect l="l" t="t" r="r" b="b"/>
              <a:pathLst>
                <a:path w="9270582" h="9270582">
                  <a:moveTo>
                    <a:pt x="0" y="0"/>
                  </a:moveTo>
                  <a:lnTo>
                    <a:pt x="9270582" y="0"/>
                  </a:lnTo>
                  <a:lnTo>
                    <a:pt x="9270582" y="9270582"/>
                  </a:lnTo>
                  <a:lnTo>
                    <a:pt x="0" y="92705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9252014" y="2802483"/>
              <a:ext cx="1354187" cy="1407945"/>
            </a:xfrm>
            <a:custGeom>
              <a:avLst/>
              <a:gdLst/>
              <a:ahLst/>
              <a:cxnLst/>
              <a:rect l="l" t="t" r="r" b="b"/>
              <a:pathLst>
                <a:path w="1354187" h="1407945">
                  <a:moveTo>
                    <a:pt x="0" y="0"/>
                  </a:moveTo>
                  <a:lnTo>
                    <a:pt x="1354187" y="0"/>
                  </a:lnTo>
                  <a:lnTo>
                    <a:pt x="1354187" y="1407945"/>
                  </a:lnTo>
                  <a:lnTo>
                    <a:pt x="0" y="140794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p:cNvSpPr txBox="1"/>
            <p:nvPr/>
          </p:nvSpPr>
          <p:spPr>
            <a:xfrm>
              <a:off x="7676762" y="2129187"/>
              <a:ext cx="3711892" cy="464197"/>
            </a:xfrm>
            <a:prstGeom prst="rect">
              <a:avLst/>
            </a:prstGeom>
          </p:spPr>
          <p:txBody>
            <a:bodyPr lIns="0" tIns="0" rIns="0" bIns="0" rtlCol="0" anchor="t">
              <a:spAutoFit/>
            </a:bodyPr>
            <a:lstStyle/>
            <a:p>
              <a:pPr marL="0" lvl="0" indent="0" algn="ctr">
                <a:lnSpc>
                  <a:spcPts val="2793"/>
                </a:lnSpc>
              </a:pPr>
              <a:r>
                <a:rPr lang="en-US" sz="2429" b="1">
                  <a:solidFill>
                    <a:srgbClr val="FFDE59"/>
                  </a:solidFill>
                  <a:latin typeface="Open Sans Bold"/>
                  <a:ea typeface="Open Sans Bold"/>
                  <a:cs typeface="Open Sans Bold"/>
                  <a:sym typeface="Open Sans Bold"/>
                </a:rPr>
                <a:t>SOCIEDAD</a:t>
              </a:r>
            </a:p>
          </p:txBody>
        </p:sp>
        <p:sp>
          <p:nvSpPr>
            <p:cNvPr id="18" name="TextBox 18"/>
            <p:cNvSpPr txBox="1"/>
            <p:nvPr/>
          </p:nvSpPr>
          <p:spPr>
            <a:xfrm>
              <a:off x="9599235" y="3221936"/>
              <a:ext cx="1353969" cy="500473"/>
            </a:xfrm>
            <a:prstGeom prst="rect">
              <a:avLst/>
            </a:prstGeom>
          </p:spPr>
          <p:txBody>
            <a:bodyPr lIns="0" tIns="0" rIns="0" bIns="0" rtlCol="0" anchor="t">
              <a:spAutoFit/>
            </a:bodyPr>
            <a:lstStyle/>
            <a:p>
              <a:pPr marL="0" lvl="0" indent="0" algn="l">
                <a:lnSpc>
                  <a:spcPts val="3137"/>
                </a:lnSpc>
              </a:pPr>
              <a:r>
                <a:rPr lang="en-US" sz="2241" b="1">
                  <a:solidFill>
                    <a:srgbClr val="FFDE59"/>
                  </a:solidFill>
                  <a:latin typeface="Open Sans Bold"/>
                  <a:ea typeface="Open Sans Bold"/>
                  <a:cs typeface="Open Sans Bold"/>
                  <a:sym typeface="Open Sans Bold"/>
                </a:rPr>
                <a:t>10%</a:t>
              </a:r>
            </a:p>
          </p:txBody>
        </p:sp>
        <p:sp>
          <p:nvSpPr>
            <p:cNvPr id="19" name="TextBox 19"/>
            <p:cNvSpPr txBox="1"/>
            <p:nvPr/>
          </p:nvSpPr>
          <p:spPr>
            <a:xfrm>
              <a:off x="9742394" y="4819937"/>
              <a:ext cx="2421619" cy="971581"/>
            </a:xfrm>
            <a:prstGeom prst="rect">
              <a:avLst/>
            </a:prstGeom>
          </p:spPr>
          <p:txBody>
            <a:bodyPr lIns="0" tIns="0" rIns="0" bIns="0" rtlCol="0" anchor="t">
              <a:spAutoFit/>
            </a:bodyPr>
            <a:lstStyle/>
            <a:p>
              <a:pPr algn="ctr">
                <a:lnSpc>
                  <a:spcPts val="2010"/>
                </a:lnSpc>
              </a:pPr>
              <a:r>
                <a:rPr lang="en-US" sz="1436" b="1" spc="30">
                  <a:solidFill>
                    <a:srgbClr val="FFFFFF"/>
                  </a:solidFill>
                  <a:latin typeface="Open Sans Bold"/>
                  <a:ea typeface="Open Sans Bold"/>
                  <a:cs typeface="Open Sans Bold"/>
                  <a:sym typeface="Open Sans Bold"/>
                </a:rPr>
                <a:t>ENTORNO SOCIAL Y TERRITORIAL DE LAS OFICINAS</a:t>
              </a:r>
            </a:p>
          </p:txBody>
        </p:sp>
        <p:sp>
          <p:nvSpPr>
            <p:cNvPr id="20" name="TextBox 20"/>
            <p:cNvSpPr txBox="1"/>
            <p:nvPr/>
          </p:nvSpPr>
          <p:spPr>
            <a:xfrm>
              <a:off x="9973040" y="7315550"/>
              <a:ext cx="1819524" cy="971581"/>
            </a:xfrm>
            <a:prstGeom prst="rect">
              <a:avLst/>
            </a:prstGeom>
          </p:spPr>
          <p:txBody>
            <a:bodyPr lIns="0" tIns="0" rIns="0" bIns="0" rtlCol="0" anchor="t">
              <a:spAutoFit/>
            </a:bodyPr>
            <a:lstStyle/>
            <a:p>
              <a:pPr algn="ctr">
                <a:lnSpc>
                  <a:spcPts val="2010"/>
                </a:lnSpc>
              </a:pPr>
              <a:r>
                <a:rPr lang="en-US" sz="1436" b="1" spc="30">
                  <a:solidFill>
                    <a:srgbClr val="FFFFFF"/>
                  </a:solidFill>
                  <a:latin typeface="Open Sans Bold"/>
                  <a:ea typeface="Open Sans Bold"/>
                  <a:cs typeface="Open Sans Bold"/>
                  <a:sym typeface="Open Sans Bold"/>
                </a:rPr>
                <a:t>COYUNTURA SOCIAL Y ECONÓMICA</a:t>
              </a:r>
            </a:p>
          </p:txBody>
        </p:sp>
        <p:sp>
          <p:nvSpPr>
            <p:cNvPr id="21" name="Freeform 21"/>
            <p:cNvSpPr/>
            <p:nvPr/>
          </p:nvSpPr>
          <p:spPr>
            <a:xfrm>
              <a:off x="1647096" y="2317258"/>
              <a:ext cx="8024897" cy="8024897"/>
            </a:xfrm>
            <a:custGeom>
              <a:avLst/>
              <a:gdLst/>
              <a:ahLst/>
              <a:cxnLst/>
              <a:rect l="l" t="t" r="r" b="b"/>
              <a:pathLst>
                <a:path w="8024897" h="8024897">
                  <a:moveTo>
                    <a:pt x="0" y="0"/>
                  </a:moveTo>
                  <a:lnTo>
                    <a:pt x="8024896" y="0"/>
                  </a:lnTo>
                  <a:lnTo>
                    <a:pt x="8024896" y="8024897"/>
                  </a:lnTo>
                  <a:lnTo>
                    <a:pt x="0" y="802489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2" name="TextBox 22"/>
            <p:cNvSpPr txBox="1"/>
            <p:nvPr/>
          </p:nvSpPr>
          <p:spPr>
            <a:xfrm>
              <a:off x="6172402" y="5528179"/>
              <a:ext cx="3150504" cy="1645001"/>
            </a:xfrm>
            <a:prstGeom prst="rect">
              <a:avLst/>
            </a:prstGeom>
          </p:spPr>
          <p:txBody>
            <a:bodyPr lIns="0" tIns="0" rIns="0" bIns="0" rtlCol="0" anchor="t">
              <a:spAutoFit/>
            </a:bodyPr>
            <a:lstStyle/>
            <a:p>
              <a:pPr algn="l">
                <a:lnSpc>
                  <a:spcPts val="2598"/>
                </a:lnSpc>
              </a:pPr>
              <a:r>
                <a:rPr lang="en-US" sz="1676" b="1" spc="35">
                  <a:solidFill>
                    <a:srgbClr val="FFBD59"/>
                  </a:solidFill>
                  <a:latin typeface="Open Sans Bold"/>
                  <a:ea typeface="Open Sans Bold"/>
                  <a:cs typeface="Open Sans Bold"/>
                  <a:sym typeface="Open Sans Bold"/>
                </a:rPr>
                <a:t>ALIADOS </a:t>
              </a:r>
            </a:p>
            <a:p>
              <a:pPr marL="347509" lvl="1" indent="-173754" algn="l">
                <a:lnSpc>
                  <a:spcPts val="2494"/>
                </a:lnSpc>
                <a:buFont typeface="Arial"/>
                <a:buChar char="•"/>
              </a:pPr>
              <a:r>
                <a:rPr lang="en-US" sz="1609" spc="33">
                  <a:solidFill>
                    <a:srgbClr val="FFFFFF"/>
                  </a:solidFill>
                  <a:latin typeface="Open Sans"/>
                  <a:ea typeface="Open Sans"/>
                  <a:cs typeface="Open Sans"/>
                  <a:sym typeface="Open Sans"/>
                </a:rPr>
                <a:t>Aliados clave </a:t>
              </a:r>
            </a:p>
            <a:p>
              <a:pPr marL="347509" lvl="1" indent="-173754" algn="l">
                <a:lnSpc>
                  <a:spcPts val="2494"/>
                </a:lnSpc>
                <a:buFont typeface="Arial"/>
                <a:buChar char="•"/>
              </a:pPr>
              <a:r>
                <a:rPr lang="en-US" sz="1609" spc="33">
                  <a:solidFill>
                    <a:srgbClr val="FFFFFF"/>
                  </a:solidFill>
                  <a:latin typeface="Open Sans"/>
                  <a:ea typeface="Open Sans"/>
                  <a:cs typeface="Open Sans"/>
                  <a:sym typeface="Open Sans"/>
                </a:rPr>
                <a:t>y de colaboración</a:t>
              </a:r>
            </a:p>
            <a:p>
              <a:pPr marL="347509" lvl="1" indent="-173754" algn="l">
                <a:lnSpc>
                  <a:spcPts val="2494"/>
                </a:lnSpc>
                <a:buFont typeface="Arial"/>
                <a:buChar char="•"/>
              </a:pPr>
              <a:r>
                <a:rPr lang="en-US" sz="1609" spc="33">
                  <a:solidFill>
                    <a:srgbClr val="FFFFFF"/>
                  </a:solidFill>
                  <a:latin typeface="Open Sans"/>
                  <a:ea typeface="Open Sans"/>
                  <a:cs typeface="Open Sans"/>
                  <a:sym typeface="Open Sans"/>
                </a:rPr>
                <a:t>Proveedores</a:t>
              </a:r>
            </a:p>
          </p:txBody>
        </p:sp>
        <p:sp>
          <p:nvSpPr>
            <p:cNvPr id="23" name="TextBox 23"/>
            <p:cNvSpPr txBox="1"/>
            <p:nvPr/>
          </p:nvSpPr>
          <p:spPr>
            <a:xfrm>
              <a:off x="5465388" y="4380065"/>
              <a:ext cx="3369164" cy="753516"/>
            </a:xfrm>
            <a:prstGeom prst="rect">
              <a:avLst/>
            </a:prstGeom>
          </p:spPr>
          <p:txBody>
            <a:bodyPr lIns="0" tIns="0" rIns="0" bIns="0" rtlCol="0" anchor="t">
              <a:spAutoFit/>
            </a:bodyPr>
            <a:lstStyle/>
            <a:p>
              <a:pPr algn="just">
                <a:lnSpc>
                  <a:spcPts val="2347"/>
                </a:lnSpc>
              </a:pPr>
              <a:r>
                <a:rPr lang="en-US" sz="1676" b="1" spc="35">
                  <a:solidFill>
                    <a:srgbClr val="FFBD59"/>
                  </a:solidFill>
                  <a:latin typeface="Open Sans Bold"/>
                  <a:ea typeface="Open Sans Bold"/>
                  <a:cs typeface="Open Sans Bold"/>
                  <a:sym typeface="Open Sans Bold"/>
                </a:rPr>
                <a:t>CLIENTES: </a:t>
              </a:r>
            </a:p>
            <a:p>
              <a:pPr algn="just">
                <a:lnSpc>
                  <a:spcPts val="2253"/>
                </a:lnSpc>
              </a:pPr>
              <a:r>
                <a:rPr lang="en-US" sz="1609" spc="33">
                  <a:solidFill>
                    <a:srgbClr val="FFFFFF"/>
                  </a:solidFill>
                  <a:latin typeface="Open Sans"/>
                  <a:ea typeface="Open Sans"/>
                  <a:cs typeface="Open Sans"/>
                  <a:sym typeface="Open Sans"/>
                </a:rPr>
                <a:t>Trabajadores y Empresas</a:t>
              </a:r>
            </a:p>
          </p:txBody>
        </p:sp>
        <p:sp>
          <p:nvSpPr>
            <p:cNvPr id="24" name="TextBox 24"/>
            <p:cNvSpPr txBox="1"/>
            <p:nvPr/>
          </p:nvSpPr>
          <p:spPr>
            <a:xfrm>
              <a:off x="3120180" y="3017246"/>
              <a:ext cx="4781251" cy="1068696"/>
            </a:xfrm>
            <a:prstGeom prst="rect">
              <a:avLst/>
            </a:prstGeom>
          </p:spPr>
          <p:txBody>
            <a:bodyPr lIns="0" tIns="0" rIns="0" bIns="0" rtlCol="0" anchor="t">
              <a:spAutoFit/>
            </a:bodyPr>
            <a:lstStyle/>
            <a:p>
              <a:pPr algn="ctr">
                <a:lnSpc>
                  <a:spcPts val="3279"/>
                </a:lnSpc>
              </a:pPr>
              <a:r>
                <a:rPr lang="en-US" sz="2429" b="1">
                  <a:solidFill>
                    <a:srgbClr val="FFDE59"/>
                  </a:solidFill>
                  <a:latin typeface="Open Sans Bold"/>
                  <a:ea typeface="Open Sans Bold"/>
                  <a:cs typeface="Open Sans Bold"/>
                  <a:sym typeface="Open Sans Bold"/>
                </a:rPr>
                <a:t>MERCADO DE </a:t>
              </a:r>
            </a:p>
            <a:p>
              <a:pPr marL="0" lvl="0" indent="0" algn="ctr">
                <a:lnSpc>
                  <a:spcPts val="3279"/>
                </a:lnSpc>
              </a:pPr>
              <a:r>
                <a:rPr lang="en-US" sz="2429" b="1">
                  <a:solidFill>
                    <a:srgbClr val="FFDE59"/>
                  </a:solidFill>
                  <a:latin typeface="Open Sans Bold"/>
                  <a:ea typeface="Open Sans Bold"/>
                  <a:cs typeface="Open Sans Bold"/>
                  <a:sym typeface="Open Sans Bold"/>
                </a:rPr>
                <a:t>TRABAJO DE ARAGÓN</a:t>
              </a:r>
            </a:p>
          </p:txBody>
        </p:sp>
        <p:sp>
          <p:nvSpPr>
            <p:cNvPr id="25" name="TextBox 25"/>
            <p:cNvSpPr txBox="1"/>
            <p:nvPr/>
          </p:nvSpPr>
          <p:spPr>
            <a:xfrm>
              <a:off x="5510806" y="7597251"/>
              <a:ext cx="3181126" cy="2100744"/>
            </a:xfrm>
            <a:prstGeom prst="rect">
              <a:avLst/>
            </a:prstGeom>
          </p:spPr>
          <p:txBody>
            <a:bodyPr lIns="0" tIns="0" rIns="0" bIns="0" rtlCol="0" anchor="t">
              <a:spAutoFit/>
            </a:bodyPr>
            <a:lstStyle/>
            <a:p>
              <a:pPr algn="l">
                <a:lnSpc>
                  <a:spcPts val="2213"/>
                </a:lnSpc>
              </a:pPr>
              <a:r>
                <a:rPr lang="en-US" sz="1676" b="1" spc="35">
                  <a:solidFill>
                    <a:srgbClr val="FFBD59"/>
                  </a:solidFill>
                  <a:latin typeface="Open Sans Bold"/>
                  <a:ea typeface="Open Sans Bold"/>
                  <a:cs typeface="Open Sans Bold"/>
                  <a:sym typeface="Open Sans Bold"/>
                </a:rPr>
                <a:t>REGULADORES</a:t>
              </a:r>
            </a:p>
            <a:p>
              <a:pPr marL="347509" lvl="1" indent="-173754" algn="l">
                <a:lnSpc>
                  <a:spcPts val="2124"/>
                </a:lnSpc>
                <a:buFont typeface="Arial"/>
                <a:buChar char="•"/>
              </a:pPr>
              <a:r>
                <a:rPr lang="en-US" sz="1609" spc="6">
                  <a:solidFill>
                    <a:srgbClr val="FFFFFF"/>
                  </a:solidFill>
                  <a:latin typeface="Open Sans"/>
                  <a:ea typeface="Open Sans"/>
                  <a:cs typeface="Open Sans"/>
                  <a:sym typeface="Open Sans"/>
                </a:rPr>
                <a:t>Unión Europea</a:t>
              </a:r>
            </a:p>
            <a:p>
              <a:pPr marL="347509" lvl="1" indent="-173754" algn="l">
                <a:lnSpc>
                  <a:spcPts val="2124"/>
                </a:lnSpc>
                <a:buFont typeface="Arial"/>
                <a:buChar char="•"/>
              </a:pPr>
              <a:r>
                <a:rPr lang="en-US" sz="1609" spc="6">
                  <a:solidFill>
                    <a:srgbClr val="FFFFFF"/>
                  </a:solidFill>
                  <a:latin typeface="Open Sans"/>
                  <a:ea typeface="Open Sans"/>
                  <a:cs typeface="Open Sans"/>
                  <a:sym typeface="Open Sans"/>
                </a:rPr>
                <a:t>Dpto. de Empleo</a:t>
              </a:r>
            </a:p>
            <a:p>
              <a:pPr marL="347509" lvl="1" indent="-173754" algn="l">
                <a:lnSpc>
                  <a:spcPts val="2124"/>
                </a:lnSpc>
                <a:buFont typeface="Arial"/>
                <a:buChar char="•"/>
              </a:pPr>
              <a:r>
                <a:rPr lang="en-US" sz="1609" spc="6">
                  <a:solidFill>
                    <a:srgbClr val="FFFFFF"/>
                  </a:solidFill>
                  <a:latin typeface="Open Sans"/>
                  <a:ea typeface="Open Sans"/>
                  <a:cs typeface="Open Sans"/>
                  <a:sym typeface="Open Sans"/>
                </a:rPr>
                <a:t>Mº de Educación</a:t>
              </a:r>
            </a:p>
            <a:p>
              <a:pPr marL="347509" lvl="1" indent="-173754" algn="l">
                <a:lnSpc>
                  <a:spcPts val="2124"/>
                </a:lnSpc>
                <a:buFont typeface="Arial"/>
                <a:buChar char="•"/>
              </a:pPr>
              <a:r>
                <a:rPr lang="en-US" sz="1609" spc="6">
                  <a:solidFill>
                    <a:srgbClr val="FFFFFF"/>
                  </a:solidFill>
                  <a:latin typeface="Open Sans"/>
                  <a:ea typeface="Open Sans"/>
                  <a:cs typeface="Open Sans"/>
                  <a:sym typeface="Open Sans"/>
                </a:rPr>
                <a:t>SEPE</a:t>
              </a:r>
            </a:p>
            <a:p>
              <a:pPr algn="l">
                <a:lnSpc>
                  <a:spcPts val="1895"/>
                </a:lnSpc>
              </a:pPr>
              <a:endParaRPr lang="en-US" sz="1609" spc="6">
                <a:solidFill>
                  <a:srgbClr val="FFFFFF"/>
                </a:solidFill>
                <a:latin typeface="Open Sans"/>
                <a:ea typeface="Open Sans"/>
                <a:cs typeface="Open Sans"/>
                <a:sym typeface="Open Sans"/>
              </a:endParaRPr>
            </a:p>
          </p:txBody>
        </p:sp>
        <p:sp>
          <p:nvSpPr>
            <p:cNvPr id="26" name="Freeform 26"/>
            <p:cNvSpPr/>
            <p:nvPr/>
          </p:nvSpPr>
          <p:spPr>
            <a:xfrm>
              <a:off x="4199284" y="4210428"/>
              <a:ext cx="1186953" cy="1234073"/>
            </a:xfrm>
            <a:custGeom>
              <a:avLst/>
              <a:gdLst/>
              <a:ahLst/>
              <a:cxnLst/>
              <a:rect l="l" t="t" r="r" b="b"/>
              <a:pathLst>
                <a:path w="1186953" h="1234073">
                  <a:moveTo>
                    <a:pt x="0" y="0"/>
                  </a:moveTo>
                  <a:lnTo>
                    <a:pt x="1186954" y="0"/>
                  </a:lnTo>
                  <a:lnTo>
                    <a:pt x="1186954" y="1234072"/>
                  </a:lnTo>
                  <a:lnTo>
                    <a:pt x="0" y="12340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7" name="TextBox 27"/>
            <p:cNvSpPr txBox="1"/>
            <p:nvPr/>
          </p:nvSpPr>
          <p:spPr>
            <a:xfrm>
              <a:off x="4437077" y="4541574"/>
              <a:ext cx="1028311" cy="471441"/>
            </a:xfrm>
            <a:prstGeom prst="rect">
              <a:avLst/>
            </a:prstGeom>
          </p:spPr>
          <p:txBody>
            <a:bodyPr lIns="0" tIns="0" rIns="0" bIns="0" rtlCol="0" anchor="t">
              <a:spAutoFit/>
            </a:bodyPr>
            <a:lstStyle/>
            <a:p>
              <a:pPr marL="0" lvl="0" indent="0" algn="l">
                <a:lnSpc>
                  <a:spcPts val="3036"/>
                </a:lnSpc>
              </a:pPr>
              <a:r>
                <a:rPr lang="en-US" sz="2168" b="1">
                  <a:solidFill>
                    <a:srgbClr val="FFDE59"/>
                  </a:solidFill>
                  <a:latin typeface="Open Sans Bold"/>
                  <a:ea typeface="Open Sans Bold"/>
                  <a:cs typeface="Open Sans Bold"/>
                  <a:sym typeface="Open Sans Bold"/>
                </a:rPr>
                <a:t>25%</a:t>
              </a:r>
            </a:p>
          </p:txBody>
        </p:sp>
        <p:sp>
          <p:nvSpPr>
            <p:cNvPr id="28" name="Freeform 28"/>
            <p:cNvSpPr/>
            <p:nvPr/>
          </p:nvSpPr>
          <p:spPr>
            <a:xfrm>
              <a:off x="4974151" y="5918943"/>
              <a:ext cx="1166329" cy="1212630"/>
            </a:xfrm>
            <a:custGeom>
              <a:avLst/>
              <a:gdLst/>
              <a:ahLst/>
              <a:cxnLst/>
              <a:rect l="l" t="t" r="r" b="b"/>
              <a:pathLst>
                <a:path w="1166329" h="1212630">
                  <a:moveTo>
                    <a:pt x="0" y="0"/>
                  </a:moveTo>
                  <a:lnTo>
                    <a:pt x="1166330" y="0"/>
                  </a:lnTo>
                  <a:lnTo>
                    <a:pt x="1166330" y="1212630"/>
                  </a:lnTo>
                  <a:lnTo>
                    <a:pt x="0" y="12126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9" name="TextBox 29"/>
            <p:cNvSpPr txBox="1"/>
            <p:nvPr/>
          </p:nvSpPr>
          <p:spPr>
            <a:xfrm>
              <a:off x="5239502" y="6241356"/>
              <a:ext cx="1127471" cy="471441"/>
            </a:xfrm>
            <a:prstGeom prst="rect">
              <a:avLst/>
            </a:prstGeom>
          </p:spPr>
          <p:txBody>
            <a:bodyPr lIns="0" tIns="0" rIns="0" bIns="0" rtlCol="0" anchor="t">
              <a:spAutoFit/>
            </a:bodyPr>
            <a:lstStyle/>
            <a:p>
              <a:pPr marL="0" lvl="0" indent="0" algn="l">
                <a:lnSpc>
                  <a:spcPts val="3036"/>
                </a:lnSpc>
              </a:pPr>
              <a:r>
                <a:rPr lang="en-US" sz="2168" b="1">
                  <a:solidFill>
                    <a:srgbClr val="FFDE59"/>
                  </a:solidFill>
                  <a:latin typeface="Open Sans Bold"/>
                  <a:ea typeface="Open Sans Bold"/>
                  <a:cs typeface="Open Sans Bold"/>
                  <a:sym typeface="Open Sans Bold"/>
                </a:rPr>
                <a:t>20%</a:t>
              </a:r>
            </a:p>
          </p:txBody>
        </p:sp>
        <p:sp>
          <p:nvSpPr>
            <p:cNvPr id="30" name="Freeform 30"/>
            <p:cNvSpPr/>
            <p:nvPr/>
          </p:nvSpPr>
          <p:spPr>
            <a:xfrm>
              <a:off x="4487278" y="8048328"/>
              <a:ext cx="1148149" cy="1193728"/>
            </a:xfrm>
            <a:custGeom>
              <a:avLst/>
              <a:gdLst/>
              <a:ahLst/>
              <a:cxnLst/>
              <a:rect l="l" t="t" r="r" b="b"/>
              <a:pathLst>
                <a:path w="1148149" h="1193728">
                  <a:moveTo>
                    <a:pt x="0" y="0"/>
                  </a:moveTo>
                  <a:lnTo>
                    <a:pt x="1148149" y="0"/>
                  </a:lnTo>
                  <a:lnTo>
                    <a:pt x="1148149" y="1193728"/>
                  </a:lnTo>
                  <a:lnTo>
                    <a:pt x="0" y="11937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1" name="TextBox 31"/>
            <p:cNvSpPr txBox="1"/>
            <p:nvPr/>
          </p:nvSpPr>
          <p:spPr>
            <a:xfrm>
              <a:off x="4662007" y="8360569"/>
              <a:ext cx="1094721" cy="471441"/>
            </a:xfrm>
            <a:prstGeom prst="rect">
              <a:avLst/>
            </a:prstGeom>
          </p:spPr>
          <p:txBody>
            <a:bodyPr lIns="0" tIns="0" rIns="0" bIns="0" rtlCol="0" anchor="t">
              <a:spAutoFit/>
            </a:bodyPr>
            <a:lstStyle/>
            <a:p>
              <a:pPr marL="0" lvl="0" indent="0" algn="l">
                <a:lnSpc>
                  <a:spcPts val="3036"/>
                </a:lnSpc>
              </a:pPr>
              <a:r>
                <a:rPr lang="en-US" sz="2168" b="1">
                  <a:solidFill>
                    <a:srgbClr val="FFDE59"/>
                  </a:solidFill>
                  <a:latin typeface="Open Sans Bold"/>
                  <a:ea typeface="Open Sans Bold"/>
                  <a:cs typeface="Open Sans Bold"/>
                  <a:sym typeface="Open Sans Bold"/>
                </a:rPr>
                <a:t>25%</a:t>
              </a:r>
            </a:p>
          </p:txBody>
        </p:sp>
        <p:sp>
          <p:nvSpPr>
            <p:cNvPr id="32" name="Freeform 32"/>
            <p:cNvSpPr/>
            <p:nvPr/>
          </p:nvSpPr>
          <p:spPr>
            <a:xfrm>
              <a:off x="0" y="4510306"/>
              <a:ext cx="4731750" cy="4800210"/>
            </a:xfrm>
            <a:custGeom>
              <a:avLst/>
              <a:gdLst/>
              <a:ahLst/>
              <a:cxnLst/>
              <a:rect l="l" t="t" r="r" b="b"/>
              <a:pathLst>
                <a:path w="4731750" h="4800210">
                  <a:moveTo>
                    <a:pt x="0" y="0"/>
                  </a:moveTo>
                  <a:lnTo>
                    <a:pt x="4731750" y="0"/>
                  </a:lnTo>
                  <a:lnTo>
                    <a:pt x="4731750" y="4800210"/>
                  </a:lnTo>
                  <a:lnTo>
                    <a:pt x="0" y="4800210"/>
                  </a:lnTo>
                  <a:lnTo>
                    <a:pt x="0" y="0"/>
                  </a:lnTo>
                  <a:close/>
                </a:path>
              </a:pathLst>
            </a:custGeom>
            <a:blipFill>
              <a:blip r:embed="rId11">
                <a:extLst>
                  <a:ext uri="{96DAC541-7B7A-43D3-8B79-37D633B846F1}">
                    <asvg:svgBlip xmlns:asvg="http://schemas.microsoft.com/office/drawing/2016/SVG/main" xmlns="" r:embed="rId12"/>
                  </a:ext>
                </a:extLst>
              </a:blip>
              <a:stretch>
                <a:fillRect l="-723" r="-723"/>
              </a:stretch>
            </a:blipFill>
          </p:spPr>
        </p:sp>
        <p:sp>
          <p:nvSpPr>
            <p:cNvPr id="33" name="Freeform 33"/>
            <p:cNvSpPr/>
            <p:nvPr/>
          </p:nvSpPr>
          <p:spPr>
            <a:xfrm>
              <a:off x="843424" y="7128897"/>
              <a:ext cx="1133626" cy="1178628"/>
            </a:xfrm>
            <a:custGeom>
              <a:avLst/>
              <a:gdLst/>
              <a:ahLst/>
              <a:cxnLst/>
              <a:rect l="l" t="t" r="r" b="b"/>
              <a:pathLst>
                <a:path w="1133626" h="1178628">
                  <a:moveTo>
                    <a:pt x="0" y="0"/>
                  </a:moveTo>
                  <a:lnTo>
                    <a:pt x="1133625" y="0"/>
                  </a:lnTo>
                  <a:lnTo>
                    <a:pt x="1133625" y="1178628"/>
                  </a:lnTo>
                  <a:lnTo>
                    <a:pt x="0" y="11786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4" name="TextBox 34"/>
            <p:cNvSpPr txBox="1"/>
            <p:nvPr/>
          </p:nvSpPr>
          <p:spPr>
            <a:xfrm>
              <a:off x="891732" y="5432742"/>
              <a:ext cx="2998420" cy="1368971"/>
            </a:xfrm>
            <a:prstGeom prst="rect">
              <a:avLst/>
            </a:prstGeom>
          </p:spPr>
          <p:txBody>
            <a:bodyPr lIns="0" tIns="0" rIns="0" bIns="0" rtlCol="0" anchor="t">
              <a:spAutoFit/>
            </a:bodyPr>
            <a:lstStyle/>
            <a:p>
              <a:pPr algn="ctr">
                <a:lnSpc>
                  <a:spcPts val="2720"/>
                </a:lnSpc>
              </a:pPr>
              <a:r>
                <a:rPr lang="en-US" sz="2429" b="1">
                  <a:solidFill>
                    <a:srgbClr val="FFDE59"/>
                  </a:solidFill>
                  <a:latin typeface="Open Sans Bold"/>
                  <a:ea typeface="Open Sans Bold"/>
                  <a:cs typeface="Open Sans Bold"/>
                  <a:sym typeface="Open Sans Bold"/>
                </a:rPr>
                <a:t>GRUPOS DE </a:t>
              </a:r>
            </a:p>
            <a:p>
              <a:pPr marL="0" lvl="0" indent="0" algn="ctr">
                <a:lnSpc>
                  <a:spcPts val="2720"/>
                </a:lnSpc>
              </a:pPr>
              <a:r>
                <a:rPr lang="en-US" sz="2429" b="1">
                  <a:solidFill>
                    <a:srgbClr val="FFDE59"/>
                  </a:solidFill>
                  <a:latin typeface="Open Sans Bold"/>
                  <a:ea typeface="Open Sans Bold"/>
                  <a:cs typeface="Open Sans Bold"/>
                  <a:sym typeface="Open Sans Bold"/>
                </a:rPr>
                <a:t>INTERÉS INTERNOS</a:t>
              </a:r>
            </a:p>
          </p:txBody>
        </p:sp>
        <p:sp>
          <p:nvSpPr>
            <p:cNvPr id="35" name="TextBox 35"/>
            <p:cNvSpPr txBox="1"/>
            <p:nvPr/>
          </p:nvSpPr>
          <p:spPr>
            <a:xfrm>
              <a:off x="1776855" y="6980068"/>
              <a:ext cx="2389619" cy="1567550"/>
            </a:xfrm>
            <a:prstGeom prst="rect">
              <a:avLst/>
            </a:prstGeom>
          </p:spPr>
          <p:txBody>
            <a:bodyPr lIns="0" tIns="0" rIns="0" bIns="0" rtlCol="0" anchor="t">
              <a:spAutoFit/>
            </a:bodyPr>
            <a:lstStyle/>
            <a:p>
              <a:pPr algn="ctr">
                <a:lnSpc>
                  <a:spcPts val="2356"/>
                </a:lnSpc>
              </a:pPr>
              <a:r>
                <a:rPr lang="en-US" sz="1683" b="1" spc="35">
                  <a:solidFill>
                    <a:srgbClr val="FFFFFF"/>
                  </a:solidFill>
                  <a:latin typeface="Open Sans Bold"/>
                  <a:ea typeface="Open Sans Bold"/>
                  <a:cs typeface="Open Sans Bold"/>
                  <a:sym typeface="Open Sans Bold"/>
                </a:rPr>
                <a:t>PERSONAL </a:t>
              </a:r>
            </a:p>
            <a:p>
              <a:pPr algn="ctr">
                <a:lnSpc>
                  <a:spcPts val="2356"/>
                </a:lnSpc>
              </a:pPr>
              <a:r>
                <a:rPr lang="en-US" sz="1683" b="1" spc="35">
                  <a:solidFill>
                    <a:srgbClr val="FFFFFF"/>
                  </a:solidFill>
                  <a:latin typeface="Open Sans Bold"/>
                  <a:ea typeface="Open Sans Bold"/>
                  <a:cs typeface="Open Sans Bold"/>
                  <a:sym typeface="Open Sans Bold"/>
                </a:rPr>
                <a:t>DEL</a:t>
              </a:r>
            </a:p>
            <a:p>
              <a:pPr algn="ctr">
                <a:lnSpc>
                  <a:spcPts val="2356"/>
                </a:lnSpc>
              </a:pPr>
              <a:r>
                <a:rPr lang="en-US" sz="1683" b="1" spc="35">
                  <a:solidFill>
                    <a:srgbClr val="FFFFFF"/>
                  </a:solidFill>
                  <a:latin typeface="Open Sans Bold"/>
                  <a:ea typeface="Open Sans Bold"/>
                  <a:cs typeface="Open Sans Bold"/>
                  <a:sym typeface="Open Sans Bold"/>
                </a:rPr>
                <a:t>INAEM</a:t>
              </a:r>
            </a:p>
            <a:p>
              <a:pPr algn="l">
                <a:lnSpc>
                  <a:spcPts val="2356"/>
                </a:lnSpc>
              </a:pPr>
              <a:endParaRPr lang="en-US" sz="1683" b="1" spc="35">
                <a:solidFill>
                  <a:srgbClr val="FFFFFF"/>
                </a:solidFill>
                <a:latin typeface="Open Sans Bold"/>
                <a:ea typeface="Open Sans Bold"/>
                <a:cs typeface="Open Sans Bold"/>
                <a:sym typeface="Open Sans Bold"/>
              </a:endParaRPr>
            </a:p>
          </p:txBody>
        </p:sp>
        <p:sp>
          <p:nvSpPr>
            <p:cNvPr id="36" name="TextBox 36"/>
            <p:cNvSpPr txBox="1"/>
            <p:nvPr/>
          </p:nvSpPr>
          <p:spPr>
            <a:xfrm>
              <a:off x="1015282" y="7463440"/>
              <a:ext cx="961768" cy="471441"/>
            </a:xfrm>
            <a:prstGeom prst="rect">
              <a:avLst/>
            </a:prstGeom>
          </p:spPr>
          <p:txBody>
            <a:bodyPr lIns="0" tIns="0" rIns="0" bIns="0" rtlCol="0" anchor="t">
              <a:spAutoFit/>
            </a:bodyPr>
            <a:lstStyle/>
            <a:p>
              <a:pPr marL="0" lvl="0" indent="0" algn="l">
                <a:lnSpc>
                  <a:spcPts val="3036"/>
                </a:lnSpc>
              </a:pPr>
              <a:r>
                <a:rPr lang="en-US" sz="2168" b="1">
                  <a:solidFill>
                    <a:srgbClr val="FFDE59"/>
                  </a:solidFill>
                  <a:latin typeface="Open Sans Bold"/>
                  <a:ea typeface="Open Sans Bold"/>
                  <a:cs typeface="Open Sans Bold"/>
                  <a:sym typeface="Open Sans Bold"/>
                </a:rPr>
                <a:t>20%</a:t>
              </a:r>
            </a:p>
          </p:txBody>
        </p:sp>
      </p:grpSp>
      <p:sp>
        <p:nvSpPr>
          <p:cNvPr id="37" name="Freeform 37"/>
          <p:cNvSpPr/>
          <p:nvPr/>
        </p:nvSpPr>
        <p:spPr>
          <a:xfrm>
            <a:off x="715614" y="276258"/>
            <a:ext cx="2334238" cy="688600"/>
          </a:xfrm>
          <a:custGeom>
            <a:avLst/>
            <a:gdLst/>
            <a:ahLst/>
            <a:cxnLst/>
            <a:rect l="l" t="t" r="r" b="b"/>
            <a:pathLst>
              <a:path w="2334238" h="688600">
                <a:moveTo>
                  <a:pt x="0" y="0"/>
                </a:moveTo>
                <a:lnTo>
                  <a:pt x="2334238" y="0"/>
                </a:lnTo>
                <a:lnTo>
                  <a:pt x="2334238" y="688600"/>
                </a:lnTo>
                <a:lnTo>
                  <a:pt x="0" y="688600"/>
                </a:lnTo>
                <a:lnTo>
                  <a:pt x="0" y="0"/>
                </a:lnTo>
                <a:close/>
              </a:path>
            </a:pathLst>
          </a:custGeom>
          <a:blipFill>
            <a:blip r:embed="rId13"/>
            <a:stretch>
              <a:fillRect/>
            </a:stretch>
          </a:blipFill>
        </p:spPr>
      </p:sp>
      <p:sp>
        <p:nvSpPr>
          <p:cNvPr id="38" name="Freeform 38"/>
          <p:cNvSpPr/>
          <p:nvPr/>
        </p:nvSpPr>
        <p:spPr>
          <a:xfrm>
            <a:off x="15250941" y="373214"/>
            <a:ext cx="2269744" cy="494688"/>
          </a:xfrm>
          <a:custGeom>
            <a:avLst/>
            <a:gdLst/>
            <a:ahLst/>
            <a:cxnLst/>
            <a:rect l="l" t="t" r="r" b="b"/>
            <a:pathLst>
              <a:path w="2269744" h="494688">
                <a:moveTo>
                  <a:pt x="0" y="0"/>
                </a:moveTo>
                <a:lnTo>
                  <a:pt x="2269744" y="0"/>
                </a:lnTo>
                <a:lnTo>
                  <a:pt x="2269744" y="494688"/>
                </a:lnTo>
                <a:lnTo>
                  <a:pt x="0" y="494688"/>
                </a:lnTo>
                <a:lnTo>
                  <a:pt x="0" y="0"/>
                </a:lnTo>
                <a:close/>
              </a:path>
            </a:pathLst>
          </a:custGeom>
          <a:blipFill>
            <a:blip r:embed="rId14"/>
            <a:stretch>
              <a:fillRect/>
            </a:stretch>
          </a:blipFill>
        </p:spPr>
      </p:sp>
      <p:sp>
        <p:nvSpPr>
          <p:cNvPr id="39" name="Freeform 39"/>
          <p:cNvSpPr/>
          <p:nvPr/>
        </p:nvSpPr>
        <p:spPr>
          <a:xfrm>
            <a:off x="6280499" y="531243"/>
            <a:ext cx="703283" cy="223056"/>
          </a:xfrm>
          <a:custGeom>
            <a:avLst/>
            <a:gdLst/>
            <a:ahLst/>
            <a:cxnLst/>
            <a:rect l="l" t="t" r="r" b="b"/>
            <a:pathLst>
              <a:path w="703283" h="223056">
                <a:moveTo>
                  <a:pt x="0" y="0"/>
                </a:moveTo>
                <a:lnTo>
                  <a:pt x="703283" y="0"/>
                </a:lnTo>
                <a:lnTo>
                  <a:pt x="703283" y="223056"/>
                </a:lnTo>
                <a:lnTo>
                  <a:pt x="0" y="223056"/>
                </a:lnTo>
                <a:lnTo>
                  <a:pt x="0" y="0"/>
                </a:lnTo>
                <a:close/>
              </a:path>
            </a:pathLst>
          </a:custGeom>
          <a:blipFill>
            <a:blip r:embed="rId15"/>
            <a:stretch>
              <a:fillRect/>
            </a:stretch>
          </a:blipFill>
        </p:spPr>
      </p:sp>
      <p:sp>
        <p:nvSpPr>
          <p:cNvPr id="40" name="TextBox 40"/>
          <p:cNvSpPr txBox="1"/>
          <p:nvPr/>
        </p:nvSpPr>
        <p:spPr>
          <a:xfrm>
            <a:off x="1028700" y="1504104"/>
            <a:ext cx="12798969" cy="562463"/>
          </a:xfrm>
          <a:prstGeom prst="rect">
            <a:avLst/>
          </a:prstGeom>
        </p:spPr>
        <p:txBody>
          <a:bodyPr lIns="0" tIns="0" rIns="0" bIns="0" rtlCol="0" anchor="t">
            <a:spAutoFit/>
          </a:bodyPr>
          <a:lstStyle/>
          <a:p>
            <a:pPr marL="0" lvl="0" indent="0" algn="l">
              <a:lnSpc>
                <a:spcPts val="4698"/>
              </a:lnSpc>
            </a:pPr>
            <a:r>
              <a:rPr lang="en-US" sz="3355">
                <a:solidFill>
                  <a:srgbClr val="63686B"/>
                </a:solidFill>
                <a:latin typeface="Candal"/>
                <a:ea typeface="Candal"/>
                <a:cs typeface="Candal"/>
                <a:sym typeface="Candal"/>
              </a:rPr>
              <a:t>ECOSISTEMA </a:t>
            </a:r>
            <a:r>
              <a:rPr lang="en-US" sz="3355">
                <a:solidFill>
                  <a:srgbClr val="A2221C"/>
                </a:solidFill>
                <a:latin typeface="Candal"/>
                <a:ea typeface="Candal"/>
                <a:cs typeface="Candal"/>
                <a:sym typeface="Candal"/>
              </a:rPr>
              <a:t>INSTITUTO ARAGONÉS DE EMPLEO</a:t>
            </a:r>
          </a:p>
        </p:txBody>
      </p:sp>
      <p:sp>
        <p:nvSpPr>
          <p:cNvPr id="41" name="TextBox 41"/>
          <p:cNvSpPr txBox="1"/>
          <p:nvPr/>
        </p:nvSpPr>
        <p:spPr>
          <a:xfrm>
            <a:off x="1009650" y="2337712"/>
            <a:ext cx="4532539" cy="3422107"/>
          </a:xfrm>
          <a:prstGeom prst="rect">
            <a:avLst/>
          </a:prstGeom>
        </p:spPr>
        <p:txBody>
          <a:bodyPr lIns="0" tIns="0" rIns="0" bIns="0" rtlCol="0" anchor="t">
            <a:spAutoFit/>
          </a:bodyPr>
          <a:lstStyle/>
          <a:p>
            <a:pPr algn="l">
              <a:lnSpc>
                <a:spcPts val="3004"/>
              </a:lnSpc>
              <a:spcBef>
                <a:spcPct val="0"/>
              </a:spcBef>
            </a:pPr>
            <a:r>
              <a:rPr lang="en-US" sz="2146" spc="45">
                <a:solidFill>
                  <a:srgbClr val="000000"/>
                </a:solidFill>
                <a:latin typeface="Asap Condensed"/>
                <a:ea typeface="Asap Condensed"/>
                <a:cs typeface="Asap Condensed"/>
                <a:sym typeface="Asap Condensed"/>
              </a:rPr>
              <a:t>INAEM ha definido su ecosistema como un grupo dinámico de actores económicos interdependientes que comparten intereses y colaboran para proporcionar servicios y soluciones  coherentes e interactúan en una dinámica positiva de crecimiento dentro de un entorno marcado por megatendencias socioeconómicas.</a:t>
            </a:r>
          </a:p>
        </p:txBody>
      </p:sp>
      <p:sp>
        <p:nvSpPr>
          <p:cNvPr id="42" name="TextBox 42"/>
          <p:cNvSpPr txBox="1"/>
          <p:nvPr/>
        </p:nvSpPr>
        <p:spPr>
          <a:xfrm>
            <a:off x="7047936" y="422121"/>
            <a:ext cx="5089178" cy="349250"/>
          </a:xfrm>
          <a:prstGeom prst="rect">
            <a:avLst/>
          </a:prstGeom>
        </p:spPr>
        <p:txBody>
          <a:bodyPr lIns="0" tIns="0" rIns="0" bIns="0" rtlCol="0" anchor="t">
            <a:spAutoFit/>
          </a:bodyPr>
          <a:lstStyle/>
          <a:p>
            <a:pPr algn="ctr">
              <a:lnSpc>
                <a:spcPts val="2800"/>
              </a:lnSpc>
              <a:spcBef>
                <a:spcPct val="0"/>
              </a:spcBef>
            </a:pPr>
            <a:r>
              <a:rPr lang="en-US" sz="2000" b="1" u="sng" spc="220">
                <a:solidFill>
                  <a:srgbClr val="C22827"/>
                </a:solidFill>
                <a:latin typeface="Arsenal Bold"/>
                <a:ea typeface="Arsenal Bold"/>
                <a:cs typeface="Arsenal Bold"/>
                <a:sym typeface="Arsenal Bold"/>
              </a:rPr>
              <a:t>P</a:t>
            </a:r>
            <a:r>
              <a:rPr lang="en-US" sz="2000" u="sng" spc="220">
                <a:solidFill>
                  <a:srgbClr val="C22827"/>
                </a:solidFill>
                <a:latin typeface="Arsenal"/>
                <a:ea typeface="Arsenal"/>
                <a:cs typeface="Arsenal"/>
                <a:sym typeface="Arsenal"/>
              </a:rPr>
              <a:t>lan </a:t>
            </a:r>
            <a:r>
              <a:rPr lang="en-US" sz="2000" b="1" u="sng" spc="220">
                <a:solidFill>
                  <a:srgbClr val="C22827"/>
                </a:solidFill>
                <a:latin typeface="Arsenal Bold"/>
                <a:ea typeface="Arsenal Bold"/>
                <a:cs typeface="Arsenal Bold"/>
                <a:sym typeface="Arsenal Bold"/>
              </a:rPr>
              <a:t>E</a:t>
            </a:r>
            <a:r>
              <a:rPr lang="en-US" sz="2000" u="sng" spc="220">
                <a:solidFill>
                  <a:srgbClr val="C22827"/>
                </a:solidFill>
                <a:latin typeface="Arsenal"/>
                <a:ea typeface="Arsenal"/>
                <a:cs typeface="Arsenal"/>
                <a:sym typeface="Arsenal"/>
              </a:rPr>
              <a:t>stratégico INAEM</a:t>
            </a:r>
            <a:r>
              <a:rPr lang="en-US" sz="2000" b="1" u="sng" spc="220">
                <a:solidFill>
                  <a:srgbClr val="C22827"/>
                </a:solidFill>
                <a:latin typeface="Arsenal Bold"/>
                <a:ea typeface="Arsenal Bold"/>
                <a:cs typeface="Arsenal Bold"/>
                <a:sym typeface="Arsenal Bold"/>
              </a:rPr>
              <a:t> 6.0</a:t>
            </a:r>
            <a:r>
              <a:rPr lang="en-US" sz="2000" u="sng" spc="220">
                <a:solidFill>
                  <a:srgbClr val="C22827"/>
                </a:solidFill>
                <a:latin typeface="Arsenal"/>
                <a:ea typeface="Arsenal"/>
                <a:cs typeface="Arsenal"/>
                <a:sym typeface="Arsenal"/>
              </a:rPr>
              <a:t>. </a:t>
            </a:r>
            <a:r>
              <a:rPr lang="en-US" sz="2000" i="1" u="sng" spc="220">
                <a:solidFill>
                  <a:srgbClr val="63686B"/>
                </a:solidFill>
                <a:latin typeface="Arsenal Italics"/>
                <a:ea typeface="Arsenal Italics"/>
                <a:cs typeface="Arsenal Italics"/>
                <a:sym typeface="Arsenal Italics"/>
              </a:rPr>
              <a:t>2024/2027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4860" y="1939430"/>
            <a:ext cx="13789211" cy="6865340"/>
            <a:chOff x="0" y="0"/>
            <a:chExt cx="18385615" cy="9153787"/>
          </a:xfrm>
        </p:grpSpPr>
        <p:sp>
          <p:nvSpPr>
            <p:cNvPr id="3" name="Freeform 3"/>
            <p:cNvSpPr/>
            <p:nvPr/>
          </p:nvSpPr>
          <p:spPr>
            <a:xfrm>
              <a:off x="9591133" y="132162"/>
              <a:ext cx="2190448" cy="2240793"/>
            </a:xfrm>
            <a:custGeom>
              <a:avLst/>
              <a:gdLst/>
              <a:ahLst/>
              <a:cxnLst/>
              <a:rect l="l" t="t" r="r" b="b"/>
              <a:pathLst>
                <a:path w="2190448" h="2240793">
                  <a:moveTo>
                    <a:pt x="0" y="0"/>
                  </a:moveTo>
                  <a:lnTo>
                    <a:pt x="2190448" y="0"/>
                  </a:lnTo>
                  <a:lnTo>
                    <a:pt x="2190448" y="2240793"/>
                  </a:lnTo>
                  <a:lnTo>
                    <a:pt x="0" y="2240793"/>
                  </a:lnTo>
                  <a:lnTo>
                    <a:pt x="0" y="0"/>
                  </a:lnTo>
                  <a:close/>
                </a:path>
              </a:pathLst>
            </a:custGeom>
            <a:blipFill>
              <a:blip r:embed="rId3">
                <a:alphaModFix amt="89000"/>
              </a:blip>
              <a:stretch>
                <a:fillRect l="-29419" t="-26960" r="-28959" b="-27859"/>
              </a:stretch>
            </a:blipFill>
          </p:spPr>
        </p:sp>
        <p:sp>
          <p:nvSpPr>
            <p:cNvPr id="4" name="Freeform 4"/>
            <p:cNvSpPr/>
            <p:nvPr/>
          </p:nvSpPr>
          <p:spPr>
            <a:xfrm>
              <a:off x="11032890" y="0"/>
              <a:ext cx="2223246" cy="2274344"/>
            </a:xfrm>
            <a:custGeom>
              <a:avLst/>
              <a:gdLst/>
              <a:ahLst/>
              <a:cxnLst/>
              <a:rect l="l" t="t" r="r" b="b"/>
              <a:pathLst>
                <a:path w="2223246" h="2274344">
                  <a:moveTo>
                    <a:pt x="0" y="0"/>
                  </a:moveTo>
                  <a:lnTo>
                    <a:pt x="2223245" y="0"/>
                  </a:lnTo>
                  <a:lnTo>
                    <a:pt x="2223245" y="2274344"/>
                  </a:lnTo>
                  <a:lnTo>
                    <a:pt x="0" y="2274344"/>
                  </a:lnTo>
                  <a:lnTo>
                    <a:pt x="0" y="0"/>
                  </a:lnTo>
                  <a:close/>
                </a:path>
              </a:pathLst>
            </a:custGeom>
            <a:blipFill>
              <a:blip r:embed="rId4"/>
              <a:stretch>
                <a:fillRect l="-29419" t="-26960" r="-28959" b="-27859"/>
              </a:stretch>
            </a:blipFill>
          </p:spPr>
        </p:sp>
        <p:sp>
          <p:nvSpPr>
            <p:cNvPr id="5" name="Freeform 5"/>
            <p:cNvSpPr/>
            <p:nvPr/>
          </p:nvSpPr>
          <p:spPr>
            <a:xfrm>
              <a:off x="15034662" y="328158"/>
              <a:ext cx="2425041" cy="2480777"/>
            </a:xfrm>
            <a:custGeom>
              <a:avLst/>
              <a:gdLst/>
              <a:ahLst/>
              <a:cxnLst/>
              <a:rect l="l" t="t" r="r" b="b"/>
              <a:pathLst>
                <a:path w="2425041" h="2480777">
                  <a:moveTo>
                    <a:pt x="0" y="0"/>
                  </a:moveTo>
                  <a:lnTo>
                    <a:pt x="2425041" y="0"/>
                  </a:lnTo>
                  <a:lnTo>
                    <a:pt x="2425041" y="2480777"/>
                  </a:lnTo>
                  <a:lnTo>
                    <a:pt x="0" y="2480777"/>
                  </a:lnTo>
                  <a:lnTo>
                    <a:pt x="0" y="0"/>
                  </a:lnTo>
                  <a:close/>
                </a:path>
              </a:pathLst>
            </a:custGeom>
            <a:blipFill>
              <a:blip r:embed="rId5"/>
              <a:stretch>
                <a:fillRect l="-29419" t="-26960" r="-28959" b="-27859"/>
              </a:stretch>
            </a:blipFill>
          </p:spPr>
        </p:sp>
        <p:sp>
          <p:nvSpPr>
            <p:cNvPr id="6" name="Freeform 6"/>
            <p:cNvSpPr/>
            <p:nvPr/>
          </p:nvSpPr>
          <p:spPr>
            <a:xfrm>
              <a:off x="9303522" y="2274344"/>
              <a:ext cx="2317480" cy="2370744"/>
            </a:xfrm>
            <a:custGeom>
              <a:avLst/>
              <a:gdLst/>
              <a:ahLst/>
              <a:cxnLst/>
              <a:rect l="l" t="t" r="r" b="b"/>
              <a:pathLst>
                <a:path w="2317480" h="2370744">
                  <a:moveTo>
                    <a:pt x="0" y="0"/>
                  </a:moveTo>
                  <a:lnTo>
                    <a:pt x="2317479" y="0"/>
                  </a:lnTo>
                  <a:lnTo>
                    <a:pt x="2317479" y="2370745"/>
                  </a:lnTo>
                  <a:lnTo>
                    <a:pt x="0" y="2370745"/>
                  </a:lnTo>
                  <a:lnTo>
                    <a:pt x="0" y="0"/>
                  </a:lnTo>
                  <a:close/>
                </a:path>
              </a:pathLst>
            </a:custGeom>
            <a:blipFill>
              <a:blip r:embed="rId6"/>
              <a:stretch>
                <a:fillRect l="-29419" t="-26960" r="-28959" b="-27859"/>
              </a:stretch>
            </a:blipFill>
          </p:spPr>
        </p:sp>
        <p:sp>
          <p:nvSpPr>
            <p:cNvPr id="7" name="Freeform 7"/>
            <p:cNvSpPr/>
            <p:nvPr/>
          </p:nvSpPr>
          <p:spPr>
            <a:xfrm>
              <a:off x="9014084" y="3737358"/>
              <a:ext cx="2018806" cy="2065205"/>
            </a:xfrm>
            <a:custGeom>
              <a:avLst/>
              <a:gdLst/>
              <a:ahLst/>
              <a:cxnLst/>
              <a:rect l="l" t="t" r="r" b="b"/>
              <a:pathLst>
                <a:path w="2018806" h="2065205">
                  <a:moveTo>
                    <a:pt x="0" y="0"/>
                  </a:moveTo>
                  <a:lnTo>
                    <a:pt x="2018806" y="0"/>
                  </a:lnTo>
                  <a:lnTo>
                    <a:pt x="2018806" y="2065206"/>
                  </a:lnTo>
                  <a:lnTo>
                    <a:pt x="0" y="2065206"/>
                  </a:lnTo>
                  <a:lnTo>
                    <a:pt x="0" y="0"/>
                  </a:lnTo>
                  <a:close/>
                </a:path>
              </a:pathLst>
            </a:custGeom>
            <a:blipFill>
              <a:blip r:embed="rId7"/>
              <a:stretch>
                <a:fillRect l="-29419" t="-26960" r="-28959" b="-27859"/>
              </a:stretch>
            </a:blipFill>
          </p:spPr>
        </p:sp>
        <p:sp>
          <p:nvSpPr>
            <p:cNvPr id="8" name="Freeform 8"/>
            <p:cNvSpPr/>
            <p:nvPr/>
          </p:nvSpPr>
          <p:spPr>
            <a:xfrm>
              <a:off x="13683353" y="1568546"/>
              <a:ext cx="2425041" cy="2480777"/>
            </a:xfrm>
            <a:custGeom>
              <a:avLst/>
              <a:gdLst/>
              <a:ahLst/>
              <a:cxnLst/>
              <a:rect l="l" t="t" r="r" b="b"/>
              <a:pathLst>
                <a:path w="2425041" h="2480777">
                  <a:moveTo>
                    <a:pt x="0" y="0"/>
                  </a:moveTo>
                  <a:lnTo>
                    <a:pt x="2425040" y="0"/>
                  </a:lnTo>
                  <a:lnTo>
                    <a:pt x="2425040" y="2480778"/>
                  </a:lnTo>
                  <a:lnTo>
                    <a:pt x="0" y="2480778"/>
                  </a:lnTo>
                  <a:lnTo>
                    <a:pt x="0" y="0"/>
                  </a:lnTo>
                  <a:close/>
                </a:path>
              </a:pathLst>
            </a:custGeom>
            <a:blipFill>
              <a:blip r:embed="rId6"/>
              <a:stretch>
                <a:fillRect l="-29419" t="-26960" r="-28959" b="-27859"/>
              </a:stretch>
            </a:blipFill>
          </p:spPr>
        </p:sp>
        <p:sp>
          <p:nvSpPr>
            <p:cNvPr id="9" name="Freeform 9"/>
            <p:cNvSpPr/>
            <p:nvPr/>
          </p:nvSpPr>
          <p:spPr>
            <a:xfrm>
              <a:off x="11032890" y="1874292"/>
              <a:ext cx="2223246" cy="2274344"/>
            </a:xfrm>
            <a:custGeom>
              <a:avLst/>
              <a:gdLst/>
              <a:ahLst/>
              <a:cxnLst/>
              <a:rect l="l" t="t" r="r" b="b"/>
              <a:pathLst>
                <a:path w="2223246" h="2274344">
                  <a:moveTo>
                    <a:pt x="0" y="0"/>
                  </a:moveTo>
                  <a:lnTo>
                    <a:pt x="2223245" y="0"/>
                  </a:lnTo>
                  <a:lnTo>
                    <a:pt x="2223245" y="2274345"/>
                  </a:lnTo>
                  <a:lnTo>
                    <a:pt x="0" y="2274345"/>
                  </a:lnTo>
                  <a:lnTo>
                    <a:pt x="0" y="0"/>
                  </a:lnTo>
                  <a:close/>
                </a:path>
              </a:pathLst>
            </a:custGeom>
            <a:blipFill>
              <a:blip r:embed="rId4"/>
              <a:stretch>
                <a:fillRect l="-29419" t="-26960" r="-28959" b="-27859"/>
              </a:stretch>
            </a:blipFill>
          </p:spPr>
        </p:sp>
        <p:sp>
          <p:nvSpPr>
            <p:cNvPr id="10" name="Freeform 10"/>
            <p:cNvSpPr/>
            <p:nvPr/>
          </p:nvSpPr>
          <p:spPr>
            <a:xfrm>
              <a:off x="7026649" y="4844666"/>
              <a:ext cx="2063510" cy="2110937"/>
            </a:xfrm>
            <a:custGeom>
              <a:avLst/>
              <a:gdLst/>
              <a:ahLst/>
              <a:cxnLst/>
              <a:rect l="l" t="t" r="r" b="b"/>
              <a:pathLst>
                <a:path w="2063510" h="2110937">
                  <a:moveTo>
                    <a:pt x="0" y="0"/>
                  </a:moveTo>
                  <a:lnTo>
                    <a:pt x="2063510" y="0"/>
                  </a:lnTo>
                  <a:lnTo>
                    <a:pt x="2063510" y="2110938"/>
                  </a:lnTo>
                  <a:lnTo>
                    <a:pt x="0" y="2110938"/>
                  </a:lnTo>
                  <a:lnTo>
                    <a:pt x="0" y="0"/>
                  </a:lnTo>
                  <a:close/>
                </a:path>
              </a:pathLst>
            </a:custGeom>
            <a:blipFill>
              <a:blip r:embed="rId4"/>
              <a:stretch>
                <a:fillRect l="-29419" t="-26960" r="-28959" b="-27859"/>
              </a:stretch>
            </a:blipFill>
          </p:spPr>
        </p:sp>
        <p:sp>
          <p:nvSpPr>
            <p:cNvPr id="11" name="Freeform 11"/>
            <p:cNvSpPr/>
            <p:nvPr/>
          </p:nvSpPr>
          <p:spPr>
            <a:xfrm>
              <a:off x="4555398" y="5171166"/>
              <a:ext cx="1599505" cy="1636268"/>
            </a:xfrm>
            <a:custGeom>
              <a:avLst/>
              <a:gdLst/>
              <a:ahLst/>
              <a:cxnLst/>
              <a:rect l="l" t="t" r="r" b="b"/>
              <a:pathLst>
                <a:path w="1599505" h="1636268">
                  <a:moveTo>
                    <a:pt x="0" y="0"/>
                  </a:moveTo>
                  <a:lnTo>
                    <a:pt x="1599505" y="0"/>
                  </a:lnTo>
                  <a:lnTo>
                    <a:pt x="1599505" y="1636268"/>
                  </a:lnTo>
                  <a:lnTo>
                    <a:pt x="0" y="1636268"/>
                  </a:lnTo>
                  <a:lnTo>
                    <a:pt x="0" y="0"/>
                  </a:lnTo>
                  <a:close/>
                </a:path>
              </a:pathLst>
            </a:custGeom>
            <a:blipFill>
              <a:blip r:embed="rId4"/>
              <a:stretch>
                <a:fillRect l="-29419" t="-26960" r="-28959" b="-27859"/>
              </a:stretch>
            </a:blipFill>
          </p:spPr>
        </p:sp>
        <p:sp>
          <p:nvSpPr>
            <p:cNvPr id="12" name="Freeform 12"/>
            <p:cNvSpPr/>
            <p:nvPr/>
          </p:nvSpPr>
          <p:spPr>
            <a:xfrm>
              <a:off x="2910926" y="6466162"/>
              <a:ext cx="1644472" cy="1682268"/>
            </a:xfrm>
            <a:custGeom>
              <a:avLst/>
              <a:gdLst/>
              <a:ahLst/>
              <a:cxnLst/>
              <a:rect l="l" t="t" r="r" b="b"/>
              <a:pathLst>
                <a:path w="1644472" h="1682268">
                  <a:moveTo>
                    <a:pt x="0" y="0"/>
                  </a:moveTo>
                  <a:lnTo>
                    <a:pt x="1644472" y="0"/>
                  </a:lnTo>
                  <a:lnTo>
                    <a:pt x="1644472" y="1682268"/>
                  </a:lnTo>
                  <a:lnTo>
                    <a:pt x="0" y="1682268"/>
                  </a:lnTo>
                  <a:lnTo>
                    <a:pt x="0" y="0"/>
                  </a:lnTo>
                  <a:close/>
                </a:path>
              </a:pathLst>
            </a:custGeom>
            <a:blipFill>
              <a:blip r:embed="rId7"/>
              <a:stretch>
                <a:fillRect l="-29419" t="-26960" r="-28959" b="-27859"/>
              </a:stretch>
            </a:blipFill>
          </p:spPr>
        </p:sp>
        <p:sp>
          <p:nvSpPr>
            <p:cNvPr id="13" name="AutoShape 13"/>
            <p:cNvSpPr/>
            <p:nvPr/>
          </p:nvSpPr>
          <p:spPr>
            <a:xfrm>
              <a:off x="2670282" y="4838496"/>
              <a:ext cx="14575996" cy="0"/>
            </a:xfrm>
            <a:prstGeom prst="line">
              <a:avLst/>
            </a:prstGeom>
            <a:ln w="47916" cap="flat">
              <a:solidFill>
                <a:srgbClr val="BFBFBF"/>
              </a:solidFill>
              <a:prstDash val="solid"/>
              <a:headEnd type="none" w="sm" len="sm"/>
              <a:tailEnd type="none" w="sm" len="sm"/>
            </a:ln>
          </p:spPr>
        </p:sp>
        <p:sp>
          <p:nvSpPr>
            <p:cNvPr id="14" name="AutoShape 14"/>
            <p:cNvSpPr/>
            <p:nvPr/>
          </p:nvSpPr>
          <p:spPr>
            <a:xfrm flipH="1" flipV="1">
              <a:off x="6983178" y="121863"/>
              <a:ext cx="0" cy="8395906"/>
            </a:xfrm>
            <a:prstGeom prst="line">
              <a:avLst/>
            </a:prstGeom>
            <a:ln w="47916" cap="flat">
              <a:solidFill>
                <a:srgbClr val="BFBFBF"/>
              </a:solidFill>
              <a:prstDash val="solid"/>
              <a:headEnd type="none" w="sm" len="sm"/>
              <a:tailEnd type="none" w="sm" len="sm"/>
            </a:ln>
          </p:spPr>
        </p:sp>
        <p:sp>
          <p:nvSpPr>
            <p:cNvPr id="15" name="AutoShape 15"/>
            <p:cNvSpPr/>
            <p:nvPr/>
          </p:nvSpPr>
          <p:spPr>
            <a:xfrm flipV="1">
              <a:off x="11803316" y="129716"/>
              <a:ext cx="0" cy="8395906"/>
            </a:xfrm>
            <a:prstGeom prst="line">
              <a:avLst/>
            </a:prstGeom>
            <a:ln w="47916" cap="flat">
              <a:solidFill>
                <a:srgbClr val="BFBFBF"/>
              </a:solidFill>
              <a:prstDash val="solid"/>
              <a:headEnd type="none" w="sm" len="sm"/>
              <a:tailEnd type="none" w="sm" len="sm"/>
            </a:ln>
          </p:spPr>
        </p:sp>
        <p:sp>
          <p:nvSpPr>
            <p:cNvPr id="16" name="TextBox 16"/>
            <p:cNvSpPr txBox="1"/>
            <p:nvPr/>
          </p:nvSpPr>
          <p:spPr>
            <a:xfrm>
              <a:off x="15034662" y="781260"/>
              <a:ext cx="2436249" cy="894971"/>
            </a:xfrm>
            <a:prstGeom prst="rect">
              <a:avLst/>
            </a:prstGeom>
          </p:spPr>
          <p:txBody>
            <a:bodyPr lIns="0" tIns="0" rIns="0" bIns="0" rtlCol="0" anchor="t">
              <a:spAutoFit/>
            </a:bodyPr>
            <a:lstStyle/>
            <a:p>
              <a:pPr algn="ctr">
                <a:lnSpc>
                  <a:spcPts val="2709"/>
                </a:lnSpc>
              </a:pPr>
              <a:r>
                <a:rPr lang="en-US" sz="1935">
                  <a:solidFill>
                    <a:srgbClr val="100F0D"/>
                  </a:solidFill>
                  <a:latin typeface="Glacial Indifference"/>
                  <a:ea typeface="Glacial Indifference"/>
                  <a:cs typeface="Glacial Indifference"/>
                  <a:sym typeface="Glacial Indifference"/>
                </a:rPr>
                <a:t>Personas desempleadas</a:t>
              </a:r>
            </a:p>
          </p:txBody>
        </p:sp>
        <p:sp>
          <p:nvSpPr>
            <p:cNvPr id="17" name="TextBox 17"/>
            <p:cNvSpPr txBox="1"/>
            <p:nvPr/>
          </p:nvSpPr>
          <p:spPr>
            <a:xfrm>
              <a:off x="14096859" y="2572230"/>
              <a:ext cx="2436249" cy="447836"/>
            </a:xfrm>
            <a:prstGeom prst="rect">
              <a:avLst/>
            </a:prstGeom>
          </p:spPr>
          <p:txBody>
            <a:bodyPr lIns="0" tIns="0" rIns="0" bIns="0" rtlCol="0" anchor="t">
              <a:spAutoFit/>
            </a:bodyPr>
            <a:lstStyle/>
            <a:p>
              <a:pPr algn="l">
                <a:lnSpc>
                  <a:spcPts val="2829"/>
                </a:lnSpc>
              </a:pPr>
              <a:r>
                <a:rPr lang="en-US" sz="2021">
                  <a:solidFill>
                    <a:srgbClr val="100F0D"/>
                  </a:solidFill>
                  <a:latin typeface="Glacial Indifference"/>
                  <a:ea typeface="Glacial Indifference"/>
                  <a:cs typeface="Glacial Indifference"/>
                  <a:sym typeface="Glacial Indifference"/>
                </a:rPr>
                <a:t>Empresas</a:t>
              </a:r>
            </a:p>
          </p:txBody>
        </p:sp>
        <p:sp>
          <p:nvSpPr>
            <p:cNvPr id="18" name="TextBox 18"/>
            <p:cNvSpPr txBox="1"/>
            <p:nvPr/>
          </p:nvSpPr>
          <p:spPr>
            <a:xfrm>
              <a:off x="11483182" y="569346"/>
              <a:ext cx="1583828" cy="844873"/>
            </a:xfrm>
            <a:prstGeom prst="rect">
              <a:avLst/>
            </a:prstGeom>
          </p:spPr>
          <p:txBody>
            <a:bodyPr lIns="0" tIns="0" rIns="0" bIns="0" rtlCol="0" anchor="t">
              <a:spAutoFit/>
            </a:bodyPr>
            <a:lstStyle/>
            <a:p>
              <a:pPr algn="ctr">
                <a:lnSpc>
                  <a:spcPts val="2589"/>
                </a:lnSpc>
              </a:pPr>
              <a:r>
                <a:rPr lang="en-US" sz="1849">
                  <a:solidFill>
                    <a:srgbClr val="FFFFFF"/>
                  </a:solidFill>
                  <a:latin typeface="Glacial Indifference"/>
                  <a:ea typeface="Glacial Indifference"/>
                  <a:cs typeface="Glacial Indifference"/>
                  <a:sym typeface="Glacial Indifference"/>
                </a:rPr>
                <a:t>Gobierno de Aragón</a:t>
              </a:r>
            </a:p>
          </p:txBody>
        </p:sp>
        <p:sp>
          <p:nvSpPr>
            <p:cNvPr id="19" name="TextBox 19"/>
            <p:cNvSpPr txBox="1"/>
            <p:nvPr/>
          </p:nvSpPr>
          <p:spPr>
            <a:xfrm>
              <a:off x="11076361" y="2300560"/>
              <a:ext cx="2114228" cy="1279586"/>
            </a:xfrm>
            <a:prstGeom prst="rect">
              <a:avLst/>
            </a:prstGeom>
          </p:spPr>
          <p:txBody>
            <a:bodyPr lIns="0" tIns="0" rIns="0" bIns="0" rtlCol="0" anchor="t">
              <a:spAutoFit/>
            </a:bodyPr>
            <a:lstStyle/>
            <a:p>
              <a:pPr algn="ctr">
                <a:lnSpc>
                  <a:spcPts val="2589"/>
                </a:lnSpc>
              </a:pPr>
              <a:r>
                <a:rPr lang="en-US" sz="1849">
                  <a:solidFill>
                    <a:srgbClr val="FFFFFF"/>
                  </a:solidFill>
                  <a:latin typeface="Glacial Indifference"/>
                  <a:ea typeface="Glacial Indifference"/>
                  <a:cs typeface="Glacial Indifference"/>
                  <a:sym typeface="Glacial Indifference"/>
                </a:rPr>
                <a:t>SEPE /</a:t>
              </a:r>
            </a:p>
            <a:p>
              <a:pPr algn="ctr">
                <a:lnSpc>
                  <a:spcPts val="2589"/>
                </a:lnSpc>
              </a:pPr>
              <a:r>
                <a:rPr lang="en-US" sz="1849">
                  <a:solidFill>
                    <a:srgbClr val="FFFFFF"/>
                  </a:solidFill>
                  <a:latin typeface="Glacial Indifference"/>
                  <a:ea typeface="Glacial Indifference"/>
                  <a:cs typeface="Glacial Indifference"/>
                  <a:sym typeface="Glacial Indifference"/>
                </a:rPr>
                <a:t>Mº de Educación</a:t>
              </a:r>
            </a:p>
          </p:txBody>
        </p:sp>
        <p:sp>
          <p:nvSpPr>
            <p:cNvPr id="20" name="TextBox 20"/>
            <p:cNvSpPr txBox="1"/>
            <p:nvPr/>
          </p:nvSpPr>
          <p:spPr>
            <a:xfrm>
              <a:off x="9829216" y="590920"/>
              <a:ext cx="1266090" cy="1085312"/>
            </a:xfrm>
            <a:prstGeom prst="rect">
              <a:avLst/>
            </a:prstGeom>
          </p:spPr>
          <p:txBody>
            <a:bodyPr lIns="0" tIns="0" rIns="0" bIns="0" rtlCol="0" anchor="t">
              <a:spAutoFit/>
            </a:bodyPr>
            <a:lstStyle/>
            <a:p>
              <a:pPr algn="ctr">
                <a:lnSpc>
                  <a:spcPts val="2164"/>
                </a:lnSpc>
              </a:pPr>
              <a:r>
                <a:rPr lang="en-US" sz="1849">
                  <a:solidFill>
                    <a:srgbClr val="100F0D"/>
                  </a:solidFill>
                  <a:latin typeface="Glacial Indifference"/>
                  <a:ea typeface="Glacial Indifference"/>
                  <a:cs typeface="Glacial Indifference"/>
                  <a:sym typeface="Glacial Indifference"/>
                </a:rPr>
                <a:t>Personal del INAEM</a:t>
              </a:r>
            </a:p>
          </p:txBody>
        </p:sp>
        <p:sp>
          <p:nvSpPr>
            <p:cNvPr id="21" name="TextBox 21"/>
            <p:cNvSpPr txBox="1"/>
            <p:nvPr/>
          </p:nvSpPr>
          <p:spPr>
            <a:xfrm>
              <a:off x="9348679" y="2805009"/>
              <a:ext cx="1990908" cy="844873"/>
            </a:xfrm>
            <a:prstGeom prst="rect">
              <a:avLst/>
            </a:prstGeom>
          </p:spPr>
          <p:txBody>
            <a:bodyPr lIns="0" tIns="0" rIns="0" bIns="0" rtlCol="0" anchor="t">
              <a:spAutoFit/>
            </a:bodyPr>
            <a:lstStyle/>
            <a:p>
              <a:pPr algn="ctr">
                <a:lnSpc>
                  <a:spcPts val="2589"/>
                </a:lnSpc>
              </a:pPr>
              <a:r>
                <a:rPr lang="en-US" sz="1849">
                  <a:solidFill>
                    <a:srgbClr val="100F0D"/>
                  </a:solidFill>
                  <a:latin typeface="Glacial Indifference"/>
                  <a:ea typeface="Glacial Indifference"/>
                  <a:cs typeface="Glacial Indifference"/>
                  <a:sym typeface="Glacial Indifference"/>
                </a:rPr>
                <a:t>Personas ocupadas</a:t>
              </a:r>
            </a:p>
          </p:txBody>
        </p:sp>
        <p:sp>
          <p:nvSpPr>
            <p:cNvPr id="22" name="TextBox 22"/>
            <p:cNvSpPr txBox="1"/>
            <p:nvPr/>
          </p:nvSpPr>
          <p:spPr>
            <a:xfrm>
              <a:off x="9591133" y="4322126"/>
              <a:ext cx="1276973" cy="447836"/>
            </a:xfrm>
            <a:prstGeom prst="rect">
              <a:avLst/>
            </a:prstGeom>
          </p:spPr>
          <p:txBody>
            <a:bodyPr lIns="0" tIns="0" rIns="0" bIns="0" rtlCol="0" anchor="t">
              <a:spAutoFit/>
            </a:bodyPr>
            <a:lstStyle/>
            <a:p>
              <a:pPr algn="l">
                <a:lnSpc>
                  <a:spcPts val="2829"/>
                </a:lnSpc>
              </a:pPr>
              <a:r>
                <a:rPr lang="en-US" sz="2021">
                  <a:solidFill>
                    <a:srgbClr val="100F0D"/>
                  </a:solidFill>
                  <a:latin typeface="Glacial Indifference"/>
                  <a:ea typeface="Glacial Indifference"/>
                  <a:cs typeface="Glacial Indifference"/>
                  <a:sym typeface="Glacial Indifference"/>
                </a:rPr>
                <a:t>Aliados</a:t>
              </a:r>
            </a:p>
          </p:txBody>
        </p:sp>
        <p:sp>
          <p:nvSpPr>
            <p:cNvPr id="23" name="TextBox 23"/>
            <p:cNvSpPr txBox="1"/>
            <p:nvPr/>
          </p:nvSpPr>
          <p:spPr>
            <a:xfrm>
              <a:off x="7145811" y="5427438"/>
              <a:ext cx="1825185" cy="844873"/>
            </a:xfrm>
            <a:prstGeom prst="rect">
              <a:avLst/>
            </a:prstGeom>
          </p:spPr>
          <p:txBody>
            <a:bodyPr lIns="0" tIns="0" rIns="0" bIns="0" rtlCol="0" anchor="t">
              <a:spAutoFit/>
            </a:bodyPr>
            <a:lstStyle/>
            <a:p>
              <a:pPr algn="ctr">
                <a:lnSpc>
                  <a:spcPts val="2589"/>
                </a:lnSpc>
              </a:pPr>
              <a:r>
                <a:rPr lang="en-US" sz="1849">
                  <a:solidFill>
                    <a:srgbClr val="FFFFFF"/>
                  </a:solidFill>
                  <a:latin typeface="Glacial Indifference"/>
                  <a:ea typeface="Glacial Indifference"/>
                  <a:cs typeface="Glacial Indifference"/>
                  <a:sym typeface="Glacial Indifference"/>
                </a:rPr>
                <a:t>Resto de reguladores</a:t>
              </a:r>
            </a:p>
          </p:txBody>
        </p:sp>
        <p:sp>
          <p:nvSpPr>
            <p:cNvPr id="24" name="TextBox 24"/>
            <p:cNvSpPr txBox="1"/>
            <p:nvPr/>
          </p:nvSpPr>
          <p:spPr>
            <a:xfrm>
              <a:off x="4689502" y="5764464"/>
              <a:ext cx="1465401" cy="391323"/>
            </a:xfrm>
            <a:prstGeom prst="rect">
              <a:avLst/>
            </a:prstGeom>
          </p:spPr>
          <p:txBody>
            <a:bodyPr lIns="0" tIns="0" rIns="0" bIns="0" rtlCol="0" anchor="t">
              <a:spAutoFit/>
            </a:bodyPr>
            <a:lstStyle/>
            <a:p>
              <a:pPr algn="l">
                <a:lnSpc>
                  <a:spcPts val="2470"/>
                </a:lnSpc>
              </a:pPr>
              <a:r>
                <a:rPr lang="en-US" sz="1764" spc="40">
                  <a:solidFill>
                    <a:srgbClr val="FFFFFF"/>
                  </a:solidFill>
                  <a:latin typeface="Glacial Indifference"/>
                  <a:ea typeface="Glacial Indifference"/>
                  <a:cs typeface="Glacial Indifference"/>
                  <a:sym typeface="Glacial Indifference"/>
                </a:rPr>
                <a:t>Sociedad</a:t>
              </a:r>
            </a:p>
          </p:txBody>
        </p:sp>
        <p:sp>
          <p:nvSpPr>
            <p:cNvPr id="25" name="TextBox 25"/>
            <p:cNvSpPr txBox="1"/>
            <p:nvPr/>
          </p:nvSpPr>
          <p:spPr>
            <a:xfrm>
              <a:off x="2973917" y="7086004"/>
              <a:ext cx="1929604" cy="372485"/>
            </a:xfrm>
            <a:prstGeom prst="rect">
              <a:avLst/>
            </a:prstGeom>
          </p:spPr>
          <p:txBody>
            <a:bodyPr lIns="0" tIns="0" rIns="0" bIns="0" rtlCol="0" anchor="t">
              <a:spAutoFit/>
            </a:bodyPr>
            <a:lstStyle/>
            <a:p>
              <a:pPr algn="l">
                <a:lnSpc>
                  <a:spcPts val="2350"/>
                </a:lnSpc>
              </a:pPr>
              <a:r>
                <a:rPr lang="en-US" sz="1678">
                  <a:solidFill>
                    <a:srgbClr val="FFFFFF"/>
                  </a:solidFill>
                  <a:latin typeface="Glacial Indifference"/>
                  <a:ea typeface="Glacial Indifference"/>
                  <a:cs typeface="Glacial Indifference"/>
                  <a:sym typeface="Glacial Indifference"/>
                </a:rPr>
                <a:t>Proveedores</a:t>
              </a:r>
            </a:p>
          </p:txBody>
        </p:sp>
        <p:sp>
          <p:nvSpPr>
            <p:cNvPr id="26" name="TextBox 26"/>
            <p:cNvSpPr txBox="1"/>
            <p:nvPr/>
          </p:nvSpPr>
          <p:spPr>
            <a:xfrm>
              <a:off x="12275096" y="5802250"/>
              <a:ext cx="6110518" cy="1299304"/>
            </a:xfrm>
            <a:prstGeom prst="rect">
              <a:avLst/>
            </a:prstGeom>
          </p:spPr>
          <p:txBody>
            <a:bodyPr lIns="0" tIns="0" rIns="0" bIns="0" rtlCol="0" anchor="t">
              <a:spAutoFit/>
            </a:bodyPr>
            <a:lstStyle/>
            <a:p>
              <a:pPr algn="l">
                <a:lnSpc>
                  <a:spcPts val="3941"/>
                </a:lnSpc>
              </a:pPr>
              <a:r>
                <a:rPr lang="en-US" sz="2815" b="1">
                  <a:solidFill>
                    <a:srgbClr val="63686B"/>
                  </a:solidFill>
                  <a:latin typeface="Asap Condensed Bold"/>
                  <a:ea typeface="Asap Condensed Bold"/>
                  <a:cs typeface="Asap Condensed Bold"/>
                  <a:sym typeface="Asap Condensed Bold"/>
                </a:rPr>
                <a:t>Tamaño burbuja:</a:t>
              </a:r>
            </a:p>
            <a:p>
              <a:pPr algn="l">
                <a:lnSpc>
                  <a:spcPts val="3941"/>
                </a:lnSpc>
              </a:pPr>
              <a:r>
                <a:rPr lang="en-US" sz="2815" b="1">
                  <a:solidFill>
                    <a:srgbClr val="63686B"/>
                  </a:solidFill>
                  <a:latin typeface="Asap Condensed Bold"/>
                  <a:ea typeface="Asap Condensed Bold"/>
                  <a:cs typeface="Asap Condensed Bold"/>
                  <a:sym typeface="Asap Condensed Bold"/>
                </a:rPr>
                <a:t>URGENCIA de sus requisitos</a:t>
              </a:r>
            </a:p>
          </p:txBody>
        </p:sp>
        <p:sp>
          <p:nvSpPr>
            <p:cNvPr id="27" name="TextBox 27"/>
            <p:cNvSpPr txBox="1"/>
            <p:nvPr/>
          </p:nvSpPr>
          <p:spPr>
            <a:xfrm>
              <a:off x="0" y="8443801"/>
              <a:ext cx="16116808" cy="709986"/>
            </a:xfrm>
            <a:prstGeom prst="rect">
              <a:avLst/>
            </a:prstGeom>
          </p:spPr>
          <p:txBody>
            <a:bodyPr lIns="0" tIns="0" rIns="0" bIns="0" rtlCol="0" anchor="t">
              <a:spAutoFit/>
            </a:bodyPr>
            <a:lstStyle/>
            <a:p>
              <a:pPr algn="r">
                <a:lnSpc>
                  <a:spcPts val="4954"/>
                </a:lnSpc>
              </a:pPr>
              <a:r>
                <a:rPr lang="en-US" sz="2567" b="1" spc="1175">
                  <a:solidFill>
                    <a:srgbClr val="63686B"/>
                  </a:solidFill>
                  <a:latin typeface="Asap Condensed Bold"/>
                  <a:ea typeface="Asap Condensed Bold"/>
                  <a:cs typeface="Asap Condensed Bold"/>
                  <a:sym typeface="Asap Condensed Bold"/>
                </a:rPr>
                <a:t>2        4          6          8         10</a:t>
              </a:r>
            </a:p>
          </p:txBody>
        </p:sp>
        <p:sp>
          <p:nvSpPr>
            <p:cNvPr id="28" name="TextBox 28"/>
            <p:cNvSpPr txBox="1"/>
            <p:nvPr/>
          </p:nvSpPr>
          <p:spPr>
            <a:xfrm rot="-5400000">
              <a:off x="-2122953" y="3573943"/>
              <a:ext cx="6500932" cy="567938"/>
            </a:xfrm>
            <a:prstGeom prst="rect">
              <a:avLst/>
            </a:prstGeom>
          </p:spPr>
          <p:txBody>
            <a:bodyPr lIns="0" tIns="0" rIns="0" bIns="0" rtlCol="0" anchor="t">
              <a:spAutoFit/>
            </a:bodyPr>
            <a:lstStyle/>
            <a:p>
              <a:pPr algn="l">
                <a:lnSpc>
                  <a:spcPts val="3594"/>
                </a:lnSpc>
              </a:pPr>
              <a:r>
                <a:rPr lang="en-US" sz="2567" b="1">
                  <a:solidFill>
                    <a:srgbClr val="63686B"/>
                  </a:solidFill>
                  <a:latin typeface="Asap Condensed Bold"/>
                  <a:ea typeface="Asap Condensed Bold"/>
                  <a:cs typeface="Asap Condensed Bold"/>
                  <a:sym typeface="Asap Condensed Bold"/>
                </a:rPr>
                <a:t>Interés del  GI en nuestro éxito</a:t>
              </a:r>
            </a:p>
          </p:txBody>
        </p:sp>
        <p:sp>
          <p:nvSpPr>
            <p:cNvPr id="29" name="TextBox 29"/>
            <p:cNvSpPr txBox="1"/>
            <p:nvPr/>
          </p:nvSpPr>
          <p:spPr>
            <a:xfrm>
              <a:off x="1444086" y="55509"/>
              <a:ext cx="768569" cy="9078204"/>
            </a:xfrm>
            <a:prstGeom prst="rect">
              <a:avLst/>
            </a:prstGeom>
          </p:spPr>
          <p:txBody>
            <a:bodyPr lIns="0" tIns="0" rIns="0" bIns="0" rtlCol="0" anchor="t">
              <a:spAutoFit/>
            </a:bodyPr>
            <a:lstStyle/>
            <a:p>
              <a:pPr algn="r">
                <a:lnSpc>
                  <a:spcPts val="4954"/>
                </a:lnSpc>
              </a:pPr>
              <a:r>
                <a:rPr lang="en-US" sz="2567" b="1">
                  <a:solidFill>
                    <a:srgbClr val="63686B"/>
                  </a:solidFill>
                  <a:latin typeface="Asap Condensed Bold"/>
                  <a:ea typeface="Asap Condensed Bold"/>
                  <a:cs typeface="Asap Condensed Bold"/>
                  <a:sym typeface="Asap Condensed Bold"/>
                </a:rPr>
                <a:t>10</a:t>
              </a:r>
            </a:p>
            <a:p>
              <a:pPr algn="r">
                <a:lnSpc>
                  <a:spcPts val="4954"/>
                </a:lnSpc>
              </a:pPr>
              <a:endParaRPr lang="en-US" sz="2567" b="1">
                <a:solidFill>
                  <a:srgbClr val="63686B"/>
                </a:solidFill>
                <a:latin typeface="Asap Condensed Bold"/>
                <a:ea typeface="Asap Condensed Bold"/>
                <a:cs typeface="Asap Condensed Bold"/>
                <a:sym typeface="Asap Condensed Bold"/>
              </a:endParaRPr>
            </a:p>
            <a:p>
              <a:pPr algn="r">
                <a:lnSpc>
                  <a:spcPts val="4954"/>
                </a:lnSpc>
              </a:pPr>
              <a:r>
                <a:rPr lang="en-US" sz="2567" b="1">
                  <a:solidFill>
                    <a:srgbClr val="63686B"/>
                  </a:solidFill>
                  <a:latin typeface="Asap Condensed Bold"/>
                  <a:ea typeface="Asap Condensed Bold"/>
                  <a:cs typeface="Asap Condensed Bold"/>
                  <a:sym typeface="Asap Condensed Bold"/>
                </a:rPr>
                <a:t>8</a:t>
              </a:r>
            </a:p>
            <a:p>
              <a:pPr algn="r">
                <a:lnSpc>
                  <a:spcPts val="4954"/>
                </a:lnSpc>
              </a:pPr>
              <a:endParaRPr lang="en-US" sz="2567" b="1">
                <a:solidFill>
                  <a:srgbClr val="63686B"/>
                </a:solidFill>
                <a:latin typeface="Asap Condensed Bold"/>
                <a:ea typeface="Asap Condensed Bold"/>
                <a:cs typeface="Asap Condensed Bold"/>
                <a:sym typeface="Asap Condensed Bold"/>
              </a:endParaRPr>
            </a:p>
            <a:p>
              <a:pPr algn="r">
                <a:lnSpc>
                  <a:spcPts val="4954"/>
                </a:lnSpc>
              </a:pPr>
              <a:r>
                <a:rPr lang="en-US" sz="2567" b="1">
                  <a:solidFill>
                    <a:srgbClr val="63686B"/>
                  </a:solidFill>
                  <a:latin typeface="Asap Condensed Bold"/>
                  <a:ea typeface="Asap Condensed Bold"/>
                  <a:cs typeface="Asap Condensed Bold"/>
                  <a:sym typeface="Asap Condensed Bold"/>
                </a:rPr>
                <a:t>6</a:t>
              </a:r>
            </a:p>
            <a:p>
              <a:pPr algn="r">
                <a:lnSpc>
                  <a:spcPts val="4954"/>
                </a:lnSpc>
              </a:pPr>
              <a:endParaRPr lang="en-US" sz="2567" b="1">
                <a:solidFill>
                  <a:srgbClr val="63686B"/>
                </a:solidFill>
                <a:latin typeface="Asap Condensed Bold"/>
                <a:ea typeface="Asap Condensed Bold"/>
                <a:cs typeface="Asap Condensed Bold"/>
                <a:sym typeface="Asap Condensed Bold"/>
              </a:endParaRPr>
            </a:p>
            <a:p>
              <a:pPr algn="r">
                <a:lnSpc>
                  <a:spcPts val="4954"/>
                </a:lnSpc>
              </a:pPr>
              <a:r>
                <a:rPr lang="en-US" sz="2567" b="1">
                  <a:solidFill>
                    <a:srgbClr val="63686B"/>
                  </a:solidFill>
                  <a:latin typeface="Asap Condensed Bold"/>
                  <a:ea typeface="Asap Condensed Bold"/>
                  <a:cs typeface="Asap Condensed Bold"/>
                  <a:sym typeface="Asap Condensed Bold"/>
                </a:rPr>
                <a:t>4</a:t>
              </a:r>
            </a:p>
            <a:p>
              <a:pPr algn="r">
                <a:lnSpc>
                  <a:spcPts val="4954"/>
                </a:lnSpc>
              </a:pPr>
              <a:endParaRPr lang="en-US" sz="2567" b="1">
                <a:solidFill>
                  <a:srgbClr val="63686B"/>
                </a:solidFill>
                <a:latin typeface="Asap Condensed Bold"/>
                <a:ea typeface="Asap Condensed Bold"/>
                <a:cs typeface="Asap Condensed Bold"/>
                <a:sym typeface="Asap Condensed Bold"/>
              </a:endParaRPr>
            </a:p>
            <a:p>
              <a:pPr algn="r">
                <a:lnSpc>
                  <a:spcPts val="4954"/>
                </a:lnSpc>
              </a:pPr>
              <a:r>
                <a:rPr lang="en-US" sz="2567" b="1">
                  <a:solidFill>
                    <a:srgbClr val="63686B"/>
                  </a:solidFill>
                  <a:latin typeface="Asap Condensed Bold"/>
                  <a:ea typeface="Asap Condensed Bold"/>
                  <a:cs typeface="Asap Condensed Bold"/>
                  <a:sym typeface="Asap Condensed Bold"/>
                </a:rPr>
                <a:t>2</a:t>
              </a:r>
            </a:p>
            <a:p>
              <a:pPr algn="r">
                <a:lnSpc>
                  <a:spcPts val="4954"/>
                </a:lnSpc>
              </a:pPr>
              <a:endParaRPr lang="en-US" sz="2567" b="1">
                <a:solidFill>
                  <a:srgbClr val="63686B"/>
                </a:solidFill>
                <a:latin typeface="Asap Condensed Bold"/>
                <a:ea typeface="Asap Condensed Bold"/>
                <a:cs typeface="Asap Condensed Bold"/>
                <a:sym typeface="Asap Condensed Bold"/>
              </a:endParaRPr>
            </a:p>
            <a:p>
              <a:pPr algn="r">
                <a:lnSpc>
                  <a:spcPts val="4954"/>
                </a:lnSpc>
              </a:pPr>
              <a:r>
                <a:rPr lang="en-US" sz="2567" b="1">
                  <a:solidFill>
                    <a:srgbClr val="63686B"/>
                  </a:solidFill>
                  <a:latin typeface="Asap Condensed Bold"/>
                  <a:ea typeface="Asap Condensed Bold"/>
                  <a:cs typeface="Asap Condensed Bold"/>
                  <a:sym typeface="Asap Condensed Bold"/>
                </a:rPr>
                <a:t>0</a:t>
              </a:r>
            </a:p>
          </p:txBody>
        </p:sp>
      </p:grpSp>
      <p:sp>
        <p:nvSpPr>
          <p:cNvPr id="30" name="TextBox 30"/>
          <p:cNvSpPr txBox="1"/>
          <p:nvPr/>
        </p:nvSpPr>
        <p:spPr>
          <a:xfrm>
            <a:off x="5860305" y="9014076"/>
            <a:ext cx="8996536" cy="472824"/>
          </a:xfrm>
          <a:prstGeom prst="rect">
            <a:avLst/>
          </a:prstGeom>
        </p:spPr>
        <p:txBody>
          <a:bodyPr lIns="0" tIns="0" rIns="0" bIns="0" rtlCol="0" anchor="t">
            <a:spAutoFit/>
          </a:bodyPr>
          <a:lstStyle/>
          <a:p>
            <a:pPr algn="l">
              <a:lnSpc>
                <a:spcPts val="3810"/>
              </a:lnSpc>
            </a:pPr>
            <a:r>
              <a:rPr lang="en-US" sz="2721" b="1">
                <a:solidFill>
                  <a:srgbClr val="63686B"/>
                </a:solidFill>
                <a:latin typeface="Asap Condensed Bold"/>
                <a:ea typeface="Asap Condensed Bold"/>
                <a:cs typeface="Asap Condensed Bold"/>
                <a:sym typeface="Asap Condensed Bold"/>
              </a:rPr>
              <a:t>INFLUENCIA / PODER del GI sobre nuestras decisiones</a:t>
            </a:r>
          </a:p>
        </p:txBody>
      </p:sp>
      <p:sp>
        <p:nvSpPr>
          <p:cNvPr id="31" name="TextBox 31"/>
          <p:cNvSpPr txBox="1"/>
          <p:nvPr/>
        </p:nvSpPr>
        <p:spPr>
          <a:xfrm>
            <a:off x="5612825" y="1175441"/>
            <a:ext cx="7614967" cy="487764"/>
          </a:xfrm>
          <a:prstGeom prst="rect">
            <a:avLst/>
          </a:prstGeom>
        </p:spPr>
        <p:txBody>
          <a:bodyPr lIns="0" tIns="0" rIns="0" bIns="0" rtlCol="0" anchor="t">
            <a:spAutoFit/>
          </a:bodyPr>
          <a:lstStyle/>
          <a:p>
            <a:pPr algn="l">
              <a:lnSpc>
                <a:spcPts val="4090"/>
              </a:lnSpc>
            </a:pPr>
            <a:r>
              <a:rPr lang="en-US" sz="2921" spc="178">
                <a:solidFill>
                  <a:srgbClr val="A2221C"/>
                </a:solidFill>
                <a:latin typeface="Candal"/>
                <a:ea typeface="Candal"/>
                <a:cs typeface="Candal"/>
                <a:sym typeface="Candal"/>
              </a:rPr>
              <a:t>DIAGRAMA GRUPOS DE INTERÉS</a:t>
            </a:r>
          </a:p>
        </p:txBody>
      </p:sp>
      <p:sp>
        <p:nvSpPr>
          <p:cNvPr id="32" name="Freeform 32"/>
          <p:cNvSpPr/>
          <p:nvPr/>
        </p:nvSpPr>
        <p:spPr>
          <a:xfrm>
            <a:off x="715614" y="276258"/>
            <a:ext cx="2334238" cy="688600"/>
          </a:xfrm>
          <a:custGeom>
            <a:avLst/>
            <a:gdLst/>
            <a:ahLst/>
            <a:cxnLst/>
            <a:rect l="l" t="t" r="r" b="b"/>
            <a:pathLst>
              <a:path w="2334238" h="688600">
                <a:moveTo>
                  <a:pt x="0" y="0"/>
                </a:moveTo>
                <a:lnTo>
                  <a:pt x="2334238" y="0"/>
                </a:lnTo>
                <a:lnTo>
                  <a:pt x="2334238" y="688600"/>
                </a:lnTo>
                <a:lnTo>
                  <a:pt x="0" y="688600"/>
                </a:lnTo>
                <a:lnTo>
                  <a:pt x="0" y="0"/>
                </a:lnTo>
                <a:close/>
              </a:path>
            </a:pathLst>
          </a:custGeom>
          <a:blipFill>
            <a:blip r:embed="rId8"/>
            <a:stretch>
              <a:fillRect/>
            </a:stretch>
          </a:blipFill>
        </p:spPr>
      </p:sp>
      <p:sp>
        <p:nvSpPr>
          <p:cNvPr id="33" name="Freeform 33"/>
          <p:cNvSpPr/>
          <p:nvPr/>
        </p:nvSpPr>
        <p:spPr>
          <a:xfrm>
            <a:off x="15250941" y="373214"/>
            <a:ext cx="2269744" cy="494688"/>
          </a:xfrm>
          <a:custGeom>
            <a:avLst/>
            <a:gdLst/>
            <a:ahLst/>
            <a:cxnLst/>
            <a:rect l="l" t="t" r="r" b="b"/>
            <a:pathLst>
              <a:path w="2269744" h="494688">
                <a:moveTo>
                  <a:pt x="0" y="0"/>
                </a:moveTo>
                <a:lnTo>
                  <a:pt x="2269744" y="0"/>
                </a:lnTo>
                <a:lnTo>
                  <a:pt x="2269744" y="494688"/>
                </a:lnTo>
                <a:lnTo>
                  <a:pt x="0" y="494688"/>
                </a:lnTo>
                <a:lnTo>
                  <a:pt x="0" y="0"/>
                </a:lnTo>
                <a:close/>
              </a:path>
            </a:pathLst>
          </a:custGeom>
          <a:blipFill>
            <a:blip r:embed="rId9"/>
            <a:stretch>
              <a:fillRect/>
            </a:stretch>
          </a:blipFill>
        </p:spPr>
      </p:sp>
      <p:sp>
        <p:nvSpPr>
          <p:cNvPr id="34" name="Freeform 34"/>
          <p:cNvSpPr/>
          <p:nvPr/>
        </p:nvSpPr>
        <p:spPr>
          <a:xfrm>
            <a:off x="6280499" y="531243"/>
            <a:ext cx="703283" cy="223056"/>
          </a:xfrm>
          <a:custGeom>
            <a:avLst/>
            <a:gdLst/>
            <a:ahLst/>
            <a:cxnLst/>
            <a:rect l="l" t="t" r="r" b="b"/>
            <a:pathLst>
              <a:path w="703283" h="223056">
                <a:moveTo>
                  <a:pt x="0" y="0"/>
                </a:moveTo>
                <a:lnTo>
                  <a:pt x="703283" y="0"/>
                </a:lnTo>
                <a:lnTo>
                  <a:pt x="703283" y="223056"/>
                </a:lnTo>
                <a:lnTo>
                  <a:pt x="0" y="223056"/>
                </a:lnTo>
                <a:lnTo>
                  <a:pt x="0" y="0"/>
                </a:lnTo>
                <a:close/>
              </a:path>
            </a:pathLst>
          </a:custGeom>
          <a:blipFill>
            <a:blip r:embed="rId10"/>
            <a:stretch>
              <a:fillRect/>
            </a:stretch>
          </a:blipFill>
        </p:spPr>
      </p:sp>
      <p:sp>
        <p:nvSpPr>
          <p:cNvPr id="35" name="TextBox 35"/>
          <p:cNvSpPr txBox="1"/>
          <p:nvPr/>
        </p:nvSpPr>
        <p:spPr>
          <a:xfrm>
            <a:off x="7047936" y="422121"/>
            <a:ext cx="5089178" cy="349250"/>
          </a:xfrm>
          <a:prstGeom prst="rect">
            <a:avLst/>
          </a:prstGeom>
        </p:spPr>
        <p:txBody>
          <a:bodyPr lIns="0" tIns="0" rIns="0" bIns="0" rtlCol="0" anchor="t">
            <a:spAutoFit/>
          </a:bodyPr>
          <a:lstStyle/>
          <a:p>
            <a:pPr algn="ctr">
              <a:lnSpc>
                <a:spcPts val="2800"/>
              </a:lnSpc>
              <a:spcBef>
                <a:spcPct val="0"/>
              </a:spcBef>
            </a:pPr>
            <a:r>
              <a:rPr lang="en-US" sz="2000" b="1" u="sng" spc="220">
                <a:solidFill>
                  <a:srgbClr val="C22827"/>
                </a:solidFill>
                <a:latin typeface="Arsenal Bold"/>
                <a:ea typeface="Arsenal Bold"/>
                <a:cs typeface="Arsenal Bold"/>
                <a:sym typeface="Arsenal Bold"/>
              </a:rPr>
              <a:t>P</a:t>
            </a:r>
            <a:r>
              <a:rPr lang="en-US" sz="2000" u="sng" spc="220">
                <a:solidFill>
                  <a:srgbClr val="C22827"/>
                </a:solidFill>
                <a:latin typeface="Arsenal"/>
                <a:ea typeface="Arsenal"/>
                <a:cs typeface="Arsenal"/>
                <a:sym typeface="Arsenal"/>
              </a:rPr>
              <a:t>lan </a:t>
            </a:r>
            <a:r>
              <a:rPr lang="en-US" sz="2000" b="1" u="sng" spc="220">
                <a:solidFill>
                  <a:srgbClr val="C22827"/>
                </a:solidFill>
                <a:latin typeface="Arsenal Bold"/>
                <a:ea typeface="Arsenal Bold"/>
                <a:cs typeface="Arsenal Bold"/>
                <a:sym typeface="Arsenal Bold"/>
              </a:rPr>
              <a:t>E</a:t>
            </a:r>
            <a:r>
              <a:rPr lang="en-US" sz="2000" u="sng" spc="220">
                <a:solidFill>
                  <a:srgbClr val="C22827"/>
                </a:solidFill>
                <a:latin typeface="Arsenal"/>
                <a:ea typeface="Arsenal"/>
                <a:cs typeface="Arsenal"/>
                <a:sym typeface="Arsenal"/>
              </a:rPr>
              <a:t>stratégico INAEM</a:t>
            </a:r>
            <a:r>
              <a:rPr lang="en-US" sz="2000" b="1" u="sng" spc="220">
                <a:solidFill>
                  <a:srgbClr val="C22827"/>
                </a:solidFill>
                <a:latin typeface="Arsenal Bold"/>
                <a:ea typeface="Arsenal Bold"/>
                <a:cs typeface="Arsenal Bold"/>
                <a:sym typeface="Arsenal Bold"/>
              </a:rPr>
              <a:t> 6.0</a:t>
            </a:r>
            <a:r>
              <a:rPr lang="en-US" sz="2000" u="sng" spc="220">
                <a:solidFill>
                  <a:srgbClr val="C22827"/>
                </a:solidFill>
                <a:latin typeface="Arsenal"/>
                <a:ea typeface="Arsenal"/>
                <a:cs typeface="Arsenal"/>
                <a:sym typeface="Arsenal"/>
              </a:rPr>
              <a:t>. </a:t>
            </a:r>
            <a:r>
              <a:rPr lang="en-US" sz="2000" i="1" u="sng" spc="220">
                <a:solidFill>
                  <a:srgbClr val="63686B"/>
                </a:solidFill>
                <a:latin typeface="Arsenal Italics"/>
                <a:ea typeface="Arsenal Italics"/>
                <a:cs typeface="Arsenal Italics"/>
                <a:sym typeface="Arsenal Italics"/>
              </a:rPr>
              <a:t>2024/2027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12022698" y="7066549"/>
            <a:ext cx="5236602" cy="2330186"/>
            <a:chOff x="0" y="0"/>
            <a:chExt cx="1205822" cy="536568"/>
          </a:xfrm>
        </p:grpSpPr>
        <p:sp>
          <p:nvSpPr>
            <p:cNvPr id="3" name="Freeform 3"/>
            <p:cNvSpPr/>
            <p:nvPr/>
          </p:nvSpPr>
          <p:spPr>
            <a:xfrm>
              <a:off x="0" y="0"/>
              <a:ext cx="1205822" cy="536567"/>
            </a:xfrm>
            <a:custGeom>
              <a:avLst/>
              <a:gdLst/>
              <a:ahLst/>
              <a:cxnLst/>
              <a:rect l="l" t="t" r="r" b="b"/>
              <a:pathLst>
                <a:path w="1205822" h="536567">
                  <a:moveTo>
                    <a:pt x="0" y="0"/>
                  </a:moveTo>
                  <a:lnTo>
                    <a:pt x="1205822" y="0"/>
                  </a:lnTo>
                  <a:lnTo>
                    <a:pt x="1205822" y="536567"/>
                  </a:lnTo>
                  <a:lnTo>
                    <a:pt x="0" y="536567"/>
                  </a:lnTo>
                  <a:close/>
                </a:path>
              </a:pathLst>
            </a:custGeom>
            <a:solidFill>
              <a:srgbClr val="FFCB13">
                <a:alpha val="83922"/>
              </a:srgbClr>
            </a:solidFill>
            <a:ln cap="sq">
              <a:noFill/>
              <a:prstDash val="solid"/>
              <a:miter/>
            </a:ln>
          </p:spPr>
        </p:sp>
        <p:sp>
          <p:nvSpPr>
            <p:cNvPr id="4" name="TextBox 4"/>
            <p:cNvSpPr txBox="1"/>
            <p:nvPr/>
          </p:nvSpPr>
          <p:spPr>
            <a:xfrm>
              <a:off x="0" y="-19050"/>
              <a:ext cx="1205822" cy="555618"/>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5" name="Group 5"/>
          <p:cNvGrpSpPr/>
          <p:nvPr/>
        </p:nvGrpSpPr>
        <p:grpSpPr>
          <a:xfrm>
            <a:off x="6589724" y="7066549"/>
            <a:ext cx="5236602" cy="2330186"/>
            <a:chOff x="0" y="0"/>
            <a:chExt cx="1205822" cy="536568"/>
          </a:xfrm>
        </p:grpSpPr>
        <p:sp>
          <p:nvSpPr>
            <p:cNvPr id="6" name="Freeform 6"/>
            <p:cNvSpPr/>
            <p:nvPr/>
          </p:nvSpPr>
          <p:spPr>
            <a:xfrm>
              <a:off x="0" y="0"/>
              <a:ext cx="1205822" cy="536567"/>
            </a:xfrm>
            <a:custGeom>
              <a:avLst/>
              <a:gdLst/>
              <a:ahLst/>
              <a:cxnLst/>
              <a:rect l="l" t="t" r="r" b="b"/>
              <a:pathLst>
                <a:path w="1205822" h="536567">
                  <a:moveTo>
                    <a:pt x="0" y="0"/>
                  </a:moveTo>
                  <a:lnTo>
                    <a:pt x="1205822" y="0"/>
                  </a:lnTo>
                  <a:lnTo>
                    <a:pt x="1205822" y="536567"/>
                  </a:lnTo>
                  <a:lnTo>
                    <a:pt x="0" y="536567"/>
                  </a:lnTo>
                  <a:close/>
                </a:path>
              </a:pathLst>
            </a:custGeom>
            <a:solidFill>
              <a:srgbClr val="FFCB13">
                <a:alpha val="83922"/>
              </a:srgbClr>
            </a:solidFill>
            <a:ln cap="sq">
              <a:noFill/>
              <a:prstDash val="solid"/>
              <a:miter/>
            </a:ln>
          </p:spPr>
        </p:sp>
        <p:sp>
          <p:nvSpPr>
            <p:cNvPr id="7" name="TextBox 7"/>
            <p:cNvSpPr txBox="1"/>
            <p:nvPr/>
          </p:nvSpPr>
          <p:spPr>
            <a:xfrm>
              <a:off x="0" y="-19050"/>
              <a:ext cx="1205822" cy="555618"/>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8" name="Group 8"/>
          <p:cNvGrpSpPr/>
          <p:nvPr/>
        </p:nvGrpSpPr>
        <p:grpSpPr>
          <a:xfrm>
            <a:off x="1160340" y="6990097"/>
            <a:ext cx="5236602" cy="2406639"/>
            <a:chOff x="0" y="0"/>
            <a:chExt cx="1205822" cy="554172"/>
          </a:xfrm>
        </p:grpSpPr>
        <p:sp>
          <p:nvSpPr>
            <p:cNvPr id="9" name="Freeform 9"/>
            <p:cNvSpPr/>
            <p:nvPr/>
          </p:nvSpPr>
          <p:spPr>
            <a:xfrm>
              <a:off x="0" y="0"/>
              <a:ext cx="1205822" cy="554172"/>
            </a:xfrm>
            <a:custGeom>
              <a:avLst/>
              <a:gdLst/>
              <a:ahLst/>
              <a:cxnLst/>
              <a:rect l="l" t="t" r="r" b="b"/>
              <a:pathLst>
                <a:path w="1205822" h="554172">
                  <a:moveTo>
                    <a:pt x="0" y="0"/>
                  </a:moveTo>
                  <a:lnTo>
                    <a:pt x="1205822" y="0"/>
                  </a:lnTo>
                  <a:lnTo>
                    <a:pt x="1205822" y="554172"/>
                  </a:lnTo>
                  <a:lnTo>
                    <a:pt x="0" y="554172"/>
                  </a:lnTo>
                  <a:close/>
                </a:path>
              </a:pathLst>
            </a:custGeom>
            <a:solidFill>
              <a:srgbClr val="FFCB13">
                <a:alpha val="83922"/>
              </a:srgbClr>
            </a:solidFill>
            <a:ln cap="sq">
              <a:noFill/>
              <a:prstDash val="solid"/>
              <a:miter/>
            </a:ln>
          </p:spPr>
        </p:sp>
        <p:sp>
          <p:nvSpPr>
            <p:cNvPr id="10" name="TextBox 10"/>
            <p:cNvSpPr txBox="1"/>
            <p:nvPr/>
          </p:nvSpPr>
          <p:spPr>
            <a:xfrm>
              <a:off x="0" y="-19050"/>
              <a:ext cx="1205822" cy="573222"/>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1" name="Freeform 11"/>
          <p:cNvSpPr/>
          <p:nvPr/>
        </p:nvSpPr>
        <p:spPr>
          <a:xfrm>
            <a:off x="1160340" y="3507691"/>
            <a:ext cx="5236532" cy="3592016"/>
          </a:xfrm>
          <a:custGeom>
            <a:avLst/>
            <a:gdLst/>
            <a:ahLst/>
            <a:cxnLst/>
            <a:rect l="l" t="t" r="r" b="b"/>
            <a:pathLst>
              <a:path w="5236532" h="3592016">
                <a:moveTo>
                  <a:pt x="0" y="0"/>
                </a:moveTo>
                <a:lnTo>
                  <a:pt x="5236532" y="0"/>
                </a:lnTo>
                <a:lnTo>
                  <a:pt x="5236532" y="3592015"/>
                </a:lnTo>
                <a:lnTo>
                  <a:pt x="0" y="3592015"/>
                </a:lnTo>
                <a:lnTo>
                  <a:pt x="0" y="0"/>
                </a:lnTo>
                <a:close/>
              </a:path>
            </a:pathLst>
          </a:custGeom>
          <a:blipFill>
            <a:blip r:embed="rId3"/>
            <a:stretch>
              <a:fillRect t="-62719" b="-96764"/>
            </a:stretch>
          </a:blipFill>
        </p:spPr>
      </p:sp>
      <p:sp>
        <p:nvSpPr>
          <p:cNvPr id="12" name="Freeform 12"/>
          <p:cNvSpPr/>
          <p:nvPr/>
        </p:nvSpPr>
        <p:spPr>
          <a:xfrm>
            <a:off x="6589724" y="3507691"/>
            <a:ext cx="5236532" cy="3592016"/>
          </a:xfrm>
          <a:custGeom>
            <a:avLst/>
            <a:gdLst/>
            <a:ahLst/>
            <a:cxnLst/>
            <a:rect l="l" t="t" r="r" b="b"/>
            <a:pathLst>
              <a:path w="5236532" h="3592016">
                <a:moveTo>
                  <a:pt x="0" y="0"/>
                </a:moveTo>
                <a:lnTo>
                  <a:pt x="5236532" y="0"/>
                </a:lnTo>
                <a:lnTo>
                  <a:pt x="5236532" y="3592015"/>
                </a:lnTo>
                <a:lnTo>
                  <a:pt x="0" y="3592015"/>
                </a:lnTo>
                <a:lnTo>
                  <a:pt x="0" y="0"/>
                </a:lnTo>
                <a:close/>
              </a:path>
            </a:pathLst>
          </a:custGeom>
          <a:blipFill>
            <a:blip r:embed="rId4"/>
            <a:stretch>
              <a:fillRect t="-55469" b="-63602"/>
            </a:stretch>
          </a:blipFill>
        </p:spPr>
      </p:sp>
      <p:sp>
        <p:nvSpPr>
          <p:cNvPr id="13" name="Freeform 13"/>
          <p:cNvSpPr/>
          <p:nvPr/>
        </p:nvSpPr>
        <p:spPr>
          <a:xfrm>
            <a:off x="12022768" y="3507691"/>
            <a:ext cx="5236532" cy="3592016"/>
          </a:xfrm>
          <a:custGeom>
            <a:avLst/>
            <a:gdLst/>
            <a:ahLst/>
            <a:cxnLst/>
            <a:rect l="l" t="t" r="r" b="b"/>
            <a:pathLst>
              <a:path w="5236532" h="3592016">
                <a:moveTo>
                  <a:pt x="0" y="0"/>
                </a:moveTo>
                <a:lnTo>
                  <a:pt x="5236532" y="0"/>
                </a:lnTo>
                <a:lnTo>
                  <a:pt x="5236532" y="3592015"/>
                </a:lnTo>
                <a:lnTo>
                  <a:pt x="0" y="3592015"/>
                </a:lnTo>
                <a:lnTo>
                  <a:pt x="0" y="0"/>
                </a:lnTo>
                <a:close/>
              </a:path>
            </a:pathLst>
          </a:custGeom>
          <a:blipFill>
            <a:blip r:embed="rId5"/>
            <a:stretch>
              <a:fillRect t="-55377" b="-63694"/>
            </a:stretch>
          </a:blipFill>
        </p:spPr>
      </p:sp>
      <p:sp>
        <p:nvSpPr>
          <p:cNvPr id="14" name="TextBox 14"/>
          <p:cNvSpPr txBox="1"/>
          <p:nvPr/>
        </p:nvSpPr>
        <p:spPr>
          <a:xfrm>
            <a:off x="1967479" y="7356830"/>
            <a:ext cx="3622323" cy="1511808"/>
          </a:xfrm>
          <a:prstGeom prst="rect">
            <a:avLst/>
          </a:prstGeom>
        </p:spPr>
        <p:txBody>
          <a:bodyPr lIns="0" tIns="0" rIns="0" bIns="0" rtlCol="0" anchor="t">
            <a:spAutoFit/>
          </a:bodyPr>
          <a:lstStyle/>
          <a:p>
            <a:pPr algn="ctr">
              <a:lnSpc>
                <a:spcPts val="3035"/>
              </a:lnSpc>
            </a:pPr>
            <a:r>
              <a:rPr lang="en-US" sz="2199" spc="30">
                <a:solidFill>
                  <a:srgbClr val="2C2D30"/>
                </a:solidFill>
                <a:latin typeface="Canva Sans"/>
                <a:ea typeface="Canva Sans"/>
                <a:cs typeface="Canva Sans"/>
                <a:sym typeface="Canva Sans"/>
              </a:rPr>
              <a:t>Participación de 60 personas, coordinados por los integrantes del equipo de calidad. </a:t>
            </a:r>
          </a:p>
        </p:txBody>
      </p:sp>
      <p:sp>
        <p:nvSpPr>
          <p:cNvPr id="15" name="TextBox 15"/>
          <p:cNvSpPr txBox="1"/>
          <p:nvPr/>
        </p:nvSpPr>
        <p:spPr>
          <a:xfrm>
            <a:off x="6886315" y="7176153"/>
            <a:ext cx="4647010" cy="1892808"/>
          </a:xfrm>
          <a:prstGeom prst="rect">
            <a:avLst/>
          </a:prstGeom>
        </p:spPr>
        <p:txBody>
          <a:bodyPr lIns="0" tIns="0" rIns="0" bIns="0" rtlCol="0" anchor="t">
            <a:spAutoFit/>
          </a:bodyPr>
          <a:lstStyle/>
          <a:p>
            <a:pPr algn="ctr">
              <a:lnSpc>
                <a:spcPts val="3035"/>
              </a:lnSpc>
            </a:pPr>
            <a:r>
              <a:rPr lang="en-US" sz="2199" spc="30">
                <a:solidFill>
                  <a:srgbClr val="2C2D30"/>
                </a:solidFill>
                <a:latin typeface="Canva Sans"/>
                <a:ea typeface="Canva Sans"/>
                <a:cs typeface="Canva Sans"/>
                <a:sym typeface="Canva Sans"/>
              </a:rPr>
              <a:t>Grupos de trabajo, de 7/8 personas de diferentes ubicaciones y servicios. </a:t>
            </a:r>
          </a:p>
          <a:p>
            <a:pPr marL="0" lvl="0" indent="0" algn="ctr">
              <a:lnSpc>
                <a:spcPts val="3035"/>
              </a:lnSpc>
              <a:spcBef>
                <a:spcPct val="0"/>
              </a:spcBef>
            </a:pPr>
            <a:r>
              <a:rPr lang="en-US" sz="2199" spc="30">
                <a:solidFill>
                  <a:srgbClr val="2C2D30"/>
                </a:solidFill>
                <a:latin typeface="Canva Sans"/>
                <a:ea typeface="Canva Sans"/>
                <a:cs typeface="Canva Sans"/>
                <a:sym typeface="Canva Sans"/>
              </a:rPr>
              <a:t>Experiencia multidisciplinar de sus integrantes.</a:t>
            </a:r>
          </a:p>
        </p:txBody>
      </p:sp>
      <p:sp>
        <p:nvSpPr>
          <p:cNvPr id="16" name="TextBox 16"/>
          <p:cNvSpPr txBox="1"/>
          <p:nvPr/>
        </p:nvSpPr>
        <p:spPr>
          <a:xfrm>
            <a:off x="12261211" y="7156681"/>
            <a:ext cx="4759577" cy="1893054"/>
          </a:xfrm>
          <a:prstGeom prst="rect">
            <a:avLst/>
          </a:prstGeom>
        </p:spPr>
        <p:txBody>
          <a:bodyPr lIns="0" tIns="0" rIns="0" bIns="0" rtlCol="0" anchor="t">
            <a:spAutoFit/>
          </a:bodyPr>
          <a:lstStyle/>
          <a:p>
            <a:pPr marL="0" lvl="0" indent="0" algn="ctr">
              <a:lnSpc>
                <a:spcPts val="3021"/>
              </a:lnSpc>
              <a:spcBef>
                <a:spcPct val="0"/>
              </a:spcBef>
            </a:pPr>
            <a:r>
              <a:rPr lang="en-US" sz="2189" spc="30">
                <a:solidFill>
                  <a:srgbClr val="2C2D30"/>
                </a:solidFill>
                <a:latin typeface="Canva Sans"/>
                <a:ea typeface="Canva Sans"/>
                <a:cs typeface="Canva Sans"/>
                <a:sym typeface="Canva Sans"/>
              </a:rPr>
              <a:t>Han reflexionado sobre las necesidades y expectativas, fuentes de información y canales de relación con los principales grupos de interés del INAEM.</a:t>
            </a:r>
          </a:p>
        </p:txBody>
      </p:sp>
      <p:sp>
        <p:nvSpPr>
          <p:cNvPr id="17" name="TextBox 17"/>
          <p:cNvSpPr txBox="1"/>
          <p:nvPr/>
        </p:nvSpPr>
        <p:spPr>
          <a:xfrm>
            <a:off x="2259220" y="2624346"/>
            <a:ext cx="13769559" cy="571560"/>
          </a:xfrm>
          <a:prstGeom prst="rect">
            <a:avLst/>
          </a:prstGeom>
        </p:spPr>
        <p:txBody>
          <a:bodyPr lIns="0" tIns="0" rIns="0" bIns="0" rtlCol="0" anchor="t">
            <a:spAutoFit/>
          </a:bodyPr>
          <a:lstStyle/>
          <a:p>
            <a:pPr algn="ctr">
              <a:lnSpc>
                <a:spcPts val="4721"/>
              </a:lnSpc>
            </a:pPr>
            <a:r>
              <a:rPr lang="en-US" sz="3372">
                <a:solidFill>
                  <a:srgbClr val="A2221C"/>
                </a:solidFill>
                <a:latin typeface="Candal"/>
                <a:ea typeface="Candal"/>
                <a:cs typeface="Candal"/>
                <a:sym typeface="Candal"/>
              </a:rPr>
              <a:t>NECESIDADES Y EXPECTATIVAS DE LOS GRUPOS DE INTERÉS </a:t>
            </a:r>
          </a:p>
        </p:txBody>
      </p:sp>
      <p:grpSp>
        <p:nvGrpSpPr>
          <p:cNvPr id="18" name="Group 18"/>
          <p:cNvGrpSpPr/>
          <p:nvPr/>
        </p:nvGrpSpPr>
        <p:grpSpPr>
          <a:xfrm>
            <a:off x="2805723" y="1579644"/>
            <a:ext cx="12733705" cy="873251"/>
            <a:chOff x="0" y="0"/>
            <a:chExt cx="3476730" cy="238427"/>
          </a:xfrm>
        </p:grpSpPr>
        <p:sp>
          <p:nvSpPr>
            <p:cNvPr id="19" name="Freeform 19"/>
            <p:cNvSpPr/>
            <p:nvPr/>
          </p:nvSpPr>
          <p:spPr>
            <a:xfrm>
              <a:off x="0" y="0"/>
              <a:ext cx="3476730" cy="238427"/>
            </a:xfrm>
            <a:custGeom>
              <a:avLst/>
              <a:gdLst/>
              <a:ahLst/>
              <a:cxnLst/>
              <a:rect l="l" t="t" r="r" b="b"/>
              <a:pathLst>
                <a:path w="3476730" h="238427">
                  <a:moveTo>
                    <a:pt x="0" y="0"/>
                  </a:moveTo>
                  <a:lnTo>
                    <a:pt x="3476730" y="0"/>
                  </a:lnTo>
                  <a:lnTo>
                    <a:pt x="3476730" y="238427"/>
                  </a:lnTo>
                  <a:lnTo>
                    <a:pt x="0" y="238427"/>
                  </a:lnTo>
                  <a:close/>
                </a:path>
              </a:pathLst>
            </a:custGeom>
            <a:solidFill>
              <a:srgbClr val="A2221C"/>
            </a:solidFill>
          </p:spPr>
        </p:sp>
        <p:sp>
          <p:nvSpPr>
            <p:cNvPr id="20" name="TextBox 20"/>
            <p:cNvSpPr txBox="1"/>
            <p:nvPr/>
          </p:nvSpPr>
          <p:spPr>
            <a:xfrm>
              <a:off x="0" y="-19050"/>
              <a:ext cx="3476730" cy="257477"/>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sp>
        <p:nvSpPr>
          <p:cNvPr id="21" name="TextBox 21"/>
          <p:cNvSpPr txBox="1"/>
          <p:nvPr/>
        </p:nvSpPr>
        <p:spPr>
          <a:xfrm>
            <a:off x="2919444" y="1758612"/>
            <a:ext cx="12489570" cy="593599"/>
          </a:xfrm>
          <a:prstGeom prst="rect">
            <a:avLst/>
          </a:prstGeom>
        </p:spPr>
        <p:txBody>
          <a:bodyPr lIns="0" tIns="0" rIns="0" bIns="0" rtlCol="0" anchor="t">
            <a:spAutoFit/>
          </a:bodyPr>
          <a:lstStyle/>
          <a:p>
            <a:pPr marL="0" lvl="0" indent="0" algn="ctr">
              <a:lnSpc>
                <a:spcPts val="4366"/>
              </a:lnSpc>
            </a:pPr>
            <a:r>
              <a:rPr lang="en-US" sz="4596" spc="45">
                <a:solidFill>
                  <a:srgbClr val="FFFFFF"/>
                </a:solidFill>
                <a:latin typeface="Candal"/>
                <a:ea typeface="Candal"/>
                <a:cs typeface="Candal"/>
                <a:sym typeface="Candal"/>
              </a:rPr>
              <a:t>RECOPILACIÓN DE LA INFORMACIÓN</a:t>
            </a:r>
          </a:p>
        </p:txBody>
      </p:sp>
      <p:sp>
        <p:nvSpPr>
          <p:cNvPr id="22" name="Freeform 22"/>
          <p:cNvSpPr/>
          <p:nvPr/>
        </p:nvSpPr>
        <p:spPr>
          <a:xfrm>
            <a:off x="715614" y="276258"/>
            <a:ext cx="2334238" cy="688600"/>
          </a:xfrm>
          <a:custGeom>
            <a:avLst/>
            <a:gdLst/>
            <a:ahLst/>
            <a:cxnLst/>
            <a:rect l="l" t="t" r="r" b="b"/>
            <a:pathLst>
              <a:path w="2334238" h="688600">
                <a:moveTo>
                  <a:pt x="0" y="0"/>
                </a:moveTo>
                <a:lnTo>
                  <a:pt x="2334238" y="0"/>
                </a:lnTo>
                <a:lnTo>
                  <a:pt x="2334238" y="688600"/>
                </a:lnTo>
                <a:lnTo>
                  <a:pt x="0" y="688600"/>
                </a:lnTo>
                <a:lnTo>
                  <a:pt x="0" y="0"/>
                </a:lnTo>
                <a:close/>
              </a:path>
            </a:pathLst>
          </a:custGeom>
          <a:blipFill>
            <a:blip r:embed="rId6"/>
            <a:stretch>
              <a:fillRect/>
            </a:stretch>
          </a:blipFill>
        </p:spPr>
      </p:sp>
      <p:sp>
        <p:nvSpPr>
          <p:cNvPr id="23" name="Freeform 23"/>
          <p:cNvSpPr/>
          <p:nvPr/>
        </p:nvSpPr>
        <p:spPr>
          <a:xfrm>
            <a:off x="15250941" y="373214"/>
            <a:ext cx="2269744" cy="494688"/>
          </a:xfrm>
          <a:custGeom>
            <a:avLst/>
            <a:gdLst/>
            <a:ahLst/>
            <a:cxnLst/>
            <a:rect l="l" t="t" r="r" b="b"/>
            <a:pathLst>
              <a:path w="2269744" h="494688">
                <a:moveTo>
                  <a:pt x="0" y="0"/>
                </a:moveTo>
                <a:lnTo>
                  <a:pt x="2269744" y="0"/>
                </a:lnTo>
                <a:lnTo>
                  <a:pt x="2269744" y="494688"/>
                </a:lnTo>
                <a:lnTo>
                  <a:pt x="0" y="494688"/>
                </a:lnTo>
                <a:lnTo>
                  <a:pt x="0" y="0"/>
                </a:lnTo>
                <a:close/>
              </a:path>
            </a:pathLst>
          </a:custGeom>
          <a:blipFill>
            <a:blip r:embed="rId7"/>
            <a:stretch>
              <a:fillRect/>
            </a:stretch>
          </a:blipFill>
        </p:spPr>
      </p:sp>
      <p:sp>
        <p:nvSpPr>
          <p:cNvPr id="24" name="Freeform 24"/>
          <p:cNvSpPr/>
          <p:nvPr/>
        </p:nvSpPr>
        <p:spPr>
          <a:xfrm>
            <a:off x="6280499" y="531243"/>
            <a:ext cx="703283" cy="223056"/>
          </a:xfrm>
          <a:custGeom>
            <a:avLst/>
            <a:gdLst/>
            <a:ahLst/>
            <a:cxnLst/>
            <a:rect l="l" t="t" r="r" b="b"/>
            <a:pathLst>
              <a:path w="703283" h="223056">
                <a:moveTo>
                  <a:pt x="0" y="0"/>
                </a:moveTo>
                <a:lnTo>
                  <a:pt x="703283" y="0"/>
                </a:lnTo>
                <a:lnTo>
                  <a:pt x="703283" y="223056"/>
                </a:lnTo>
                <a:lnTo>
                  <a:pt x="0" y="223056"/>
                </a:lnTo>
                <a:lnTo>
                  <a:pt x="0" y="0"/>
                </a:lnTo>
                <a:close/>
              </a:path>
            </a:pathLst>
          </a:custGeom>
          <a:blipFill>
            <a:blip r:embed="rId8"/>
            <a:stretch>
              <a:fillRect/>
            </a:stretch>
          </a:blipFill>
        </p:spPr>
      </p:sp>
      <p:sp>
        <p:nvSpPr>
          <p:cNvPr id="25" name="TextBox 25"/>
          <p:cNvSpPr txBox="1"/>
          <p:nvPr/>
        </p:nvSpPr>
        <p:spPr>
          <a:xfrm>
            <a:off x="7047936" y="422121"/>
            <a:ext cx="5089178" cy="349250"/>
          </a:xfrm>
          <a:prstGeom prst="rect">
            <a:avLst/>
          </a:prstGeom>
        </p:spPr>
        <p:txBody>
          <a:bodyPr lIns="0" tIns="0" rIns="0" bIns="0" rtlCol="0" anchor="t">
            <a:spAutoFit/>
          </a:bodyPr>
          <a:lstStyle/>
          <a:p>
            <a:pPr algn="ctr">
              <a:lnSpc>
                <a:spcPts val="2800"/>
              </a:lnSpc>
              <a:spcBef>
                <a:spcPct val="0"/>
              </a:spcBef>
            </a:pPr>
            <a:r>
              <a:rPr lang="en-US" sz="2000" b="1" u="sng" spc="220">
                <a:solidFill>
                  <a:srgbClr val="C22827"/>
                </a:solidFill>
                <a:latin typeface="Arsenal Bold"/>
                <a:ea typeface="Arsenal Bold"/>
                <a:cs typeface="Arsenal Bold"/>
                <a:sym typeface="Arsenal Bold"/>
              </a:rPr>
              <a:t>P</a:t>
            </a:r>
            <a:r>
              <a:rPr lang="en-US" sz="2000" u="sng" spc="220">
                <a:solidFill>
                  <a:srgbClr val="C22827"/>
                </a:solidFill>
                <a:latin typeface="Arsenal"/>
                <a:ea typeface="Arsenal"/>
                <a:cs typeface="Arsenal"/>
                <a:sym typeface="Arsenal"/>
              </a:rPr>
              <a:t>lan </a:t>
            </a:r>
            <a:r>
              <a:rPr lang="en-US" sz="2000" b="1" u="sng" spc="220">
                <a:solidFill>
                  <a:srgbClr val="C22827"/>
                </a:solidFill>
                <a:latin typeface="Arsenal Bold"/>
                <a:ea typeface="Arsenal Bold"/>
                <a:cs typeface="Arsenal Bold"/>
                <a:sym typeface="Arsenal Bold"/>
              </a:rPr>
              <a:t>E</a:t>
            </a:r>
            <a:r>
              <a:rPr lang="en-US" sz="2000" u="sng" spc="220">
                <a:solidFill>
                  <a:srgbClr val="C22827"/>
                </a:solidFill>
                <a:latin typeface="Arsenal"/>
                <a:ea typeface="Arsenal"/>
                <a:cs typeface="Arsenal"/>
                <a:sym typeface="Arsenal"/>
              </a:rPr>
              <a:t>stratégico INAEM</a:t>
            </a:r>
            <a:r>
              <a:rPr lang="en-US" sz="2000" b="1" u="sng" spc="220">
                <a:solidFill>
                  <a:srgbClr val="C22827"/>
                </a:solidFill>
                <a:latin typeface="Arsenal Bold"/>
                <a:ea typeface="Arsenal Bold"/>
                <a:cs typeface="Arsenal Bold"/>
                <a:sym typeface="Arsenal Bold"/>
              </a:rPr>
              <a:t> 6.0</a:t>
            </a:r>
            <a:r>
              <a:rPr lang="en-US" sz="2000" u="sng" spc="220">
                <a:solidFill>
                  <a:srgbClr val="C22827"/>
                </a:solidFill>
                <a:latin typeface="Arsenal"/>
                <a:ea typeface="Arsenal"/>
                <a:cs typeface="Arsenal"/>
                <a:sym typeface="Arsenal"/>
              </a:rPr>
              <a:t>. </a:t>
            </a:r>
            <a:r>
              <a:rPr lang="en-US" sz="2000" i="1" u="sng" spc="220">
                <a:solidFill>
                  <a:srgbClr val="63686B"/>
                </a:solidFill>
                <a:latin typeface="Arsenal Italics"/>
                <a:ea typeface="Arsenal Italics"/>
                <a:cs typeface="Arsenal Italics"/>
                <a:sym typeface="Arsenal Italics"/>
              </a:rPr>
              <a:t>2024/2027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139680" y="5064382"/>
            <a:ext cx="12937959" cy="0"/>
          </a:xfrm>
          <a:prstGeom prst="line">
            <a:avLst/>
          </a:prstGeom>
          <a:ln w="114300" cap="rnd">
            <a:solidFill>
              <a:srgbClr val="BB5F5F">
                <a:alpha val="26667"/>
              </a:srgbClr>
            </a:solidFill>
            <a:prstDash val="solid"/>
            <a:headEnd type="none" w="sm" len="sm"/>
            <a:tailEnd type="none" w="sm" len="sm"/>
          </a:ln>
        </p:spPr>
      </p:sp>
      <p:grpSp>
        <p:nvGrpSpPr>
          <p:cNvPr id="3" name="Group 3"/>
          <p:cNvGrpSpPr/>
          <p:nvPr/>
        </p:nvGrpSpPr>
        <p:grpSpPr>
          <a:xfrm>
            <a:off x="2139680" y="4769941"/>
            <a:ext cx="588882" cy="58888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221C"/>
            </a:solidFill>
          </p:spPr>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2879"/>
                </a:lnSpc>
              </a:pPr>
              <a:endParaRPr/>
            </a:p>
          </p:txBody>
        </p:sp>
      </p:grpSp>
      <p:grpSp>
        <p:nvGrpSpPr>
          <p:cNvPr id="6" name="Group 6"/>
          <p:cNvGrpSpPr/>
          <p:nvPr/>
        </p:nvGrpSpPr>
        <p:grpSpPr>
          <a:xfrm>
            <a:off x="5927114" y="4769941"/>
            <a:ext cx="588882" cy="58888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221C"/>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879"/>
                </a:lnSpc>
              </a:pPr>
              <a:endParaRPr/>
            </a:p>
          </p:txBody>
        </p:sp>
      </p:grpSp>
      <p:grpSp>
        <p:nvGrpSpPr>
          <p:cNvPr id="9" name="Group 9"/>
          <p:cNvGrpSpPr/>
          <p:nvPr/>
        </p:nvGrpSpPr>
        <p:grpSpPr>
          <a:xfrm>
            <a:off x="8878196" y="4769941"/>
            <a:ext cx="588882" cy="58888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221C"/>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879"/>
                </a:lnSpc>
              </a:pPr>
              <a:endParaRPr/>
            </a:p>
          </p:txBody>
        </p:sp>
      </p:grpSp>
      <p:grpSp>
        <p:nvGrpSpPr>
          <p:cNvPr id="12" name="Group 12"/>
          <p:cNvGrpSpPr/>
          <p:nvPr/>
        </p:nvGrpSpPr>
        <p:grpSpPr>
          <a:xfrm>
            <a:off x="14488757" y="4769941"/>
            <a:ext cx="588882" cy="58888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221C"/>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879"/>
                </a:lnSpc>
              </a:pPr>
              <a:endParaRPr/>
            </a:p>
          </p:txBody>
        </p:sp>
      </p:grpSp>
      <p:sp>
        <p:nvSpPr>
          <p:cNvPr id="15" name="TextBox 15"/>
          <p:cNvSpPr txBox="1"/>
          <p:nvPr/>
        </p:nvSpPr>
        <p:spPr>
          <a:xfrm>
            <a:off x="11209901" y="3514291"/>
            <a:ext cx="1703150" cy="339725"/>
          </a:xfrm>
          <a:prstGeom prst="rect">
            <a:avLst/>
          </a:prstGeom>
        </p:spPr>
        <p:txBody>
          <a:bodyPr lIns="0" tIns="0" rIns="0" bIns="0" rtlCol="0" anchor="t">
            <a:spAutoFit/>
          </a:bodyPr>
          <a:lstStyle/>
          <a:p>
            <a:pPr algn="l">
              <a:lnSpc>
                <a:spcPts val="2799"/>
              </a:lnSpc>
            </a:pPr>
            <a:r>
              <a:rPr lang="en-US" sz="1999" b="1">
                <a:solidFill>
                  <a:srgbClr val="A2221C"/>
                </a:solidFill>
                <a:latin typeface="Gotham Bold"/>
                <a:ea typeface="Gotham Bold"/>
                <a:cs typeface="Gotham Bold"/>
                <a:sym typeface="Gotham Bold"/>
              </a:rPr>
              <a:t>SOCIEDAD</a:t>
            </a:r>
          </a:p>
        </p:txBody>
      </p:sp>
      <p:sp>
        <p:nvSpPr>
          <p:cNvPr id="16" name="TextBox 16"/>
          <p:cNvSpPr txBox="1"/>
          <p:nvPr/>
        </p:nvSpPr>
        <p:spPr>
          <a:xfrm>
            <a:off x="2149205" y="3795537"/>
            <a:ext cx="2910453" cy="878586"/>
          </a:xfrm>
          <a:prstGeom prst="rect">
            <a:avLst/>
          </a:prstGeom>
        </p:spPr>
        <p:txBody>
          <a:bodyPr lIns="0" tIns="0" rIns="0" bIns="0" rtlCol="0" anchor="t">
            <a:spAutoFit/>
          </a:bodyPr>
          <a:lstStyle/>
          <a:p>
            <a:pPr marL="345439" lvl="1" indent="-172720" algn="l">
              <a:lnSpc>
                <a:spcPts val="2351"/>
              </a:lnSpc>
              <a:buFont typeface="Arial"/>
              <a:buChar char="•"/>
            </a:pPr>
            <a:r>
              <a:rPr lang="en-US" sz="1599">
                <a:solidFill>
                  <a:srgbClr val="000000"/>
                </a:solidFill>
                <a:latin typeface="Gotham"/>
                <a:ea typeface="Gotham"/>
                <a:cs typeface="Gotham"/>
                <a:sym typeface="Gotham"/>
              </a:rPr>
              <a:t>Empresas</a:t>
            </a:r>
          </a:p>
          <a:p>
            <a:pPr marL="345439" lvl="1" indent="-172720" algn="l">
              <a:lnSpc>
                <a:spcPts val="2351"/>
              </a:lnSpc>
              <a:buFont typeface="Arial"/>
              <a:buChar char="•"/>
            </a:pPr>
            <a:r>
              <a:rPr lang="en-US" sz="1599">
                <a:solidFill>
                  <a:srgbClr val="000000"/>
                </a:solidFill>
                <a:latin typeface="Gotham"/>
                <a:ea typeface="Gotham"/>
                <a:cs typeface="Gotham"/>
                <a:sym typeface="Gotham"/>
              </a:rPr>
              <a:t>Personas desempleadas</a:t>
            </a:r>
          </a:p>
          <a:p>
            <a:pPr marL="345439" lvl="1" indent="-172720" algn="l">
              <a:lnSpc>
                <a:spcPts val="2351"/>
              </a:lnSpc>
              <a:buFont typeface="Arial"/>
              <a:buChar char="•"/>
            </a:pPr>
            <a:r>
              <a:rPr lang="en-US" sz="1599">
                <a:solidFill>
                  <a:srgbClr val="000000"/>
                </a:solidFill>
                <a:latin typeface="Gotham"/>
                <a:ea typeface="Gotham"/>
                <a:cs typeface="Gotham"/>
                <a:sym typeface="Gotham"/>
              </a:rPr>
              <a:t>Personas ocupadas</a:t>
            </a:r>
          </a:p>
        </p:txBody>
      </p:sp>
      <p:sp>
        <p:nvSpPr>
          <p:cNvPr id="17" name="TextBox 17"/>
          <p:cNvSpPr txBox="1"/>
          <p:nvPr/>
        </p:nvSpPr>
        <p:spPr>
          <a:xfrm>
            <a:off x="5533902" y="3930348"/>
            <a:ext cx="1964188" cy="309245"/>
          </a:xfrm>
          <a:prstGeom prst="rect">
            <a:avLst/>
          </a:prstGeom>
        </p:spPr>
        <p:txBody>
          <a:bodyPr lIns="0" tIns="0" rIns="0" bIns="0" rtlCol="0" anchor="t">
            <a:spAutoFit/>
          </a:bodyPr>
          <a:lstStyle/>
          <a:p>
            <a:pPr marL="0" lvl="0" indent="0" algn="l">
              <a:lnSpc>
                <a:spcPts val="2559"/>
              </a:lnSpc>
              <a:spcBef>
                <a:spcPct val="0"/>
              </a:spcBef>
            </a:pPr>
            <a:r>
              <a:rPr lang="en-US" sz="1599">
                <a:solidFill>
                  <a:srgbClr val="000000"/>
                </a:solidFill>
                <a:latin typeface="Gotham"/>
                <a:ea typeface="Gotham"/>
                <a:cs typeface="Gotham"/>
                <a:sym typeface="Gotham"/>
              </a:rPr>
              <a:t>Personal INAEM</a:t>
            </a:r>
          </a:p>
        </p:txBody>
      </p:sp>
      <p:grpSp>
        <p:nvGrpSpPr>
          <p:cNvPr id="18" name="Group 18"/>
          <p:cNvGrpSpPr/>
          <p:nvPr/>
        </p:nvGrpSpPr>
        <p:grpSpPr>
          <a:xfrm>
            <a:off x="1256398" y="5530273"/>
            <a:ext cx="16071577" cy="3943083"/>
            <a:chOff x="0" y="0"/>
            <a:chExt cx="3700771" cy="907966"/>
          </a:xfrm>
        </p:grpSpPr>
        <p:sp>
          <p:nvSpPr>
            <p:cNvPr id="19" name="Freeform 19"/>
            <p:cNvSpPr/>
            <p:nvPr/>
          </p:nvSpPr>
          <p:spPr>
            <a:xfrm>
              <a:off x="0" y="0"/>
              <a:ext cx="3700771" cy="907966"/>
            </a:xfrm>
            <a:custGeom>
              <a:avLst/>
              <a:gdLst/>
              <a:ahLst/>
              <a:cxnLst/>
              <a:rect l="l" t="t" r="r" b="b"/>
              <a:pathLst>
                <a:path w="3700771" h="907966">
                  <a:moveTo>
                    <a:pt x="0" y="0"/>
                  </a:moveTo>
                  <a:lnTo>
                    <a:pt x="3700771" y="0"/>
                  </a:lnTo>
                  <a:lnTo>
                    <a:pt x="3700771" y="907966"/>
                  </a:lnTo>
                  <a:lnTo>
                    <a:pt x="0" y="907966"/>
                  </a:lnTo>
                  <a:close/>
                </a:path>
              </a:pathLst>
            </a:custGeom>
            <a:solidFill>
              <a:srgbClr val="FFEB99">
                <a:alpha val="57647"/>
              </a:srgbClr>
            </a:solidFill>
            <a:ln cap="sq">
              <a:noFill/>
              <a:prstDash val="solid"/>
              <a:miter/>
            </a:ln>
          </p:spPr>
        </p:sp>
        <p:sp>
          <p:nvSpPr>
            <p:cNvPr id="20" name="TextBox 20"/>
            <p:cNvSpPr txBox="1"/>
            <p:nvPr/>
          </p:nvSpPr>
          <p:spPr>
            <a:xfrm>
              <a:off x="0" y="-19050"/>
              <a:ext cx="3700771" cy="927016"/>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21" name="Group 21"/>
          <p:cNvGrpSpPr/>
          <p:nvPr/>
        </p:nvGrpSpPr>
        <p:grpSpPr>
          <a:xfrm>
            <a:off x="1365189" y="5724676"/>
            <a:ext cx="4297558" cy="3622377"/>
            <a:chOff x="0" y="0"/>
            <a:chExt cx="5730077" cy="4829836"/>
          </a:xfrm>
        </p:grpSpPr>
        <p:sp>
          <p:nvSpPr>
            <p:cNvPr id="22" name="TextBox 22"/>
            <p:cNvSpPr txBox="1"/>
            <p:nvPr/>
          </p:nvSpPr>
          <p:spPr>
            <a:xfrm>
              <a:off x="0" y="649419"/>
              <a:ext cx="5730077" cy="4180417"/>
            </a:xfrm>
            <a:prstGeom prst="rect">
              <a:avLst/>
            </a:prstGeom>
          </p:spPr>
          <p:txBody>
            <a:bodyPr lIns="0" tIns="0" rIns="0" bIns="0" rtlCol="0" anchor="t">
              <a:spAutoFit/>
            </a:bodyPr>
            <a:lstStyle/>
            <a:p>
              <a:pPr marL="345439" lvl="1" indent="-172720" algn="l">
                <a:lnSpc>
                  <a:spcPts val="2319"/>
                </a:lnSpc>
                <a:buFont typeface="Arial"/>
                <a:buChar char="•"/>
              </a:pPr>
              <a:r>
                <a:rPr lang="en-US" sz="1599">
                  <a:solidFill>
                    <a:srgbClr val="000000"/>
                  </a:solidFill>
                  <a:latin typeface="Asap Condensed"/>
                  <a:ea typeface="Asap Condensed"/>
                  <a:cs typeface="Asap Condensed"/>
                  <a:sym typeface="Asap Condensed"/>
                </a:rPr>
                <a:t>Agilidad y sencillez. Eliminar burocracia.</a:t>
              </a:r>
            </a:p>
            <a:p>
              <a:pPr marL="345439" lvl="1" indent="-172720" algn="l">
                <a:lnSpc>
                  <a:spcPts val="2319"/>
                </a:lnSpc>
                <a:buFont typeface="Arial"/>
                <a:buChar char="•"/>
              </a:pPr>
              <a:r>
                <a:rPr lang="en-US" sz="1599">
                  <a:solidFill>
                    <a:srgbClr val="000000"/>
                  </a:solidFill>
                  <a:latin typeface="Asap Condensed"/>
                  <a:ea typeface="Asap Condensed"/>
                  <a:cs typeface="Asap Condensed"/>
                  <a:sym typeface="Asap Condensed"/>
                </a:rPr>
                <a:t>Flexibilidad y simplificación.</a:t>
              </a:r>
            </a:p>
            <a:p>
              <a:pPr marL="345439" lvl="1" indent="-172720" algn="l">
                <a:lnSpc>
                  <a:spcPts val="2319"/>
                </a:lnSpc>
                <a:buFont typeface="Arial"/>
                <a:buChar char="•"/>
              </a:pPr>
              <a:r>
                <a:rPr lang="en-US" sz="1599">
                  <a:solidFill>
                    <a:srgbClr val="000000"/>
                  </a:solidFill>
                  <a:latin typeface="Asap Condensed"/>
                  <a:ea typeface="Asap Condensed"/>
                  <a:cs typeface="Asap Condensed"/>
                  <a:sym typeface="Asap Condensed"/>
                </a:rPr>
                <a:t>Colaboración con otros agentes y administraciones.</a:t>
              </a:r>
            </a:p>
            <a:p>
              <a:pPr marL="345439" lvl="1" indent="-172720" algn="l">
                <a:lnSpc>
                  <a:spcPts val="2319"/>
                </a:lnSpc>
                <a:buFont typeface="Arial"/>
                <a:buChar char="•"/>
              </a:pPr>
              <a:r>
                <a:rPr lang="en-US" sz="1599">
                  <a:solidFill>
                    <a:srgbClr val="000000"/>
                  </a:solidFill>
                  <a:latin typeface="Asap Condensed"/>
                  <a:ea typeface="Asap Condensed"/>
                  <a:cs typeface="Asap Condensed"/>
                  <a:sym typeface="Asap Condensed"/>
                </a:rPr>
                <a:t>Especialización.</a:t>
              </a:r>
            </a:p>
            <a:p>
              <a:pPr marL="345439" lvl="1" indent="-172720" algn="l">
                <a:lnSpc>
                  <a:spcPts val="2319"/>
                </a:lnSpc>
                <a:buFont typeface="Arial"/>
                <a:buChar char="•"/>
              </a:pPr>
              <a:r>
                <a:rPr lang="en-US" sz="1599">
                  <a:solidFill>
                    <a:srgbClr val="000000"/>
                  </a:solidFill>
                  <a:latin typeface="Asap Condensed"/>
                  <a:ea typeface="Asap Condensed"/>
                  <a:cs typeface="Asap Condensed"/>
                  <a:sym typeface="Asap Condensed"/>
                </a:rPr>
                <a:t>Seguridad jurídica.</a:t>
              </a:r>
            </a:p>
            <a:p>
              <a:pPr marL="345439" lvl="1" indent="-172720" algn="l">
                <a:lnSpc>
                  <a:spcPts val="2319"/>
                </a:lnSpc>
                <a:buFont typeface="Arial"/>
                <a:buChar char="•"/>
              </a:pPr>
              <a:r>
                <a:rPr lang="en-US" sz="1599">
                  <a:solidFill>
                    <a:srgbClr val="000000"/>
                  </a:solidFill>
                  <a:latin typeface="Asap Condensed"/>
                  <a:ea typeface="Asap Condensed"/>
                  <a:cs typeface="Asap Condensed"/>
                  <a:sym typeface="Asap Condensed"/>
                </a:rPr>
                <a:t>Detectar cambios tecnológicos y ocupaciones emergentes.</a:t>
              </a:r>
            </a:p>
            <a:p>
              <a:pPr marL="345439" lvl="1" indent="-172720" algn="l">
                <a:lnSpc>
                  <a:spcPts val="2319"/>
                </a:lnSpc>
                <a:buFont typeface="Arial"/>
                <a:buChar char="•"/>
              </a:pPr>
              <a:r>
                <a:rPr lang="en-US" sz="1599">
                  <a:solidFill>
                    <a:srgbClr val="000000"/>
                  </a:solidFill>
                  <a:latin typeface="Asap Condensed"/>
                  <a:ea typeface="Asap Condensed"/>
                  <a:cs typeface="Asap Condensed"/>
                  <a:sym typeface="Asap Condensed"/>
                </a:rPr>
                <a:t>Mayor eficiencia y comodidad en la relación con los gestores.</a:t>
              </a:r>
            </a:p>
            <a:p>
              <a:pPr marL="345439" lvl="1" indent="-172720" algn="l">
                <a:lnSpc>
                  <a:spcPts val="2319"/>
                </a:lnSpc>
                <a:buFont typeface="Arial"/>
                <a:buChar char="•"/>
              </a:pPr>
              <a:r>
                <a:rPr lang="en-US" sz="1599">
                  <a:solidFill>
                    <a:srgbClr val="000000"/>
                  </a:solidFill>
                  <a:latin typeface="Asap Condensed"/>
                  <a:ea typeface="Asap Condensed"/>
                  <a:cs typeface="Asap Condensed"/>
                  <a:sym typeface="Asap Condensed"/>
                </a:rPr>
                <a:t>Servicios orientados a sus necesidades.</a:t>
              </a:r>
            </a:p>
            <a:p>
              <a:pPr algn="l">
                <a:lnSpc>
                  <a:spcPts val="2319"/>
                </a:lnSpc>
              </a:pPr>
              <a:endParaRPr lang="en-US" sz="1599">
                <a:solidFill>
                  <a:srgbClr val="000000"/>
                </a:solidFill>
                <a:latin typeface="Asap Condensed"/>
                <a:ea typeface="Asap Condensed"/>
                <a:cs typeface="Asap Condensed"/>
                <a:sym typeface="Asap Condensed"/>
              </a:endParaRPr>
            </a:p>
          </p:txBody>
        </p:sp>
        <p:sp>
          <p:nvSpPr>
            <p:cNvPr id="23" name="TextBox 23"/>
            <p:cNvSpPr txBox="1"/>
            <p:nvPr/>
          </p:nvSpPr>
          <p:spPr>
            <a:xfrm>
              <a:off x="0" y="0"/>
              <a:ext cx="5730077" cy="482451"/>
            </a:xfrm>
            <a:prstGeom prst="rect">
              <a:avLst/>
            </a:prstGeom>
          </p:spPr>
          <p:txBody>
            <a:bodyPr lIns="0" tIns="0" rIns="0" bIns="0" rtlCol="0" anchor="t">
              <a:spAutoFit/>
            </a:bodyPr>
            <a:lstStyle/>
            <a:p>
              <a:pPr algn="l">
                <a:lnSpc>
                  <a:spcPts val="2879"/>
                </a:lnSpc>
              </a:pPr>
              <a:r>
                <a:rPr lang="en-US" sz="2400" b="1">
                  <a:solidFill>
                    <a:srgbClr val="A2221C"/>
                  </a:solidFill>
                  <a:latin typeface="Gotham Bold"/>
                  <a:ea typeface="Gotham Bold"/>
                  <a:cs typeface="Gotham Bold"/>
                  <a:sym typeface="Gotham Bold"/>
                </a:rPr>
                <a:t>Necesidades</a:t>
              </a:r>
            </a:p>
          </p:txBody>
        </p:sp>
      </p:grpSp>
      <p:sp>
        <p:nvSpPr>
          <p:cNvPr id="24" name="TextBox 24"/>
          <p:cNvSpPr txBox="1"/>
          <p:nvPr/>
        </p:nvSpPr>
        <p:spPr>
          <a:xfrm>
            <a:off x="2241312" y="3473783"/>
            <a:ext cx="2910453" cy="339725"/>
          </a:xfrm>
          <a:prstGeom prst="rect">
            <a:avLst/>
          </a:prstGeom>
        </p:spPr>
        <p:txBody>
          <a:bodyPr lIns="0" tIns="0" rIns="0" bIns="0" rtlCol="0" anchor="t">
            <a:spAutoFit/>
          </a:bodyPr>
          <a:lstStyle/>
          <a:p>
            <a:pPr algn="l">
              <a:lnSpc>
                <a:spcPts val="2799"/>
              </a:lnSpc>
            </a:pPr>
            <a:r>
              <a:rPr lang="en-US" sz="1999" b="1">
                <a:solidFill>
                  <a:srgbClr val="A2221C"/>
                </a:solidFill>
                <a:latin typeface="Gotham Bold"/>
                <a:ea typeface="Gotham Bold"/>
                <a:cs typeface="Gotham Bold"/>
                <a:sym typeface="Gotham Bold"/>
              </a:rPr>
              <a:t>CLIENTES</a:t>
            </a:r>
          </a:p>
        </p:txBody>
      </p:sp>
      <p:sp>
        <p:nvSpPr>
          <p:cNvPr id="25" name="TextBox 25"/>
          <p:cNvSpPr txBox="1"/>
          <p:nvPr/>
        </p:nvSpPr>
        <p:spPr>
          <a:xfrm>
            <a:off x="5533902" y="3484260"/>
            <a:ext cx="1877175" cy="339725"/>
          </a:xfrm>
          <a:prstGeom prst="rect">
            <a:avLst/>
          </a:prstGeom>
        </p:spPr>
        <p:txBody>
          <a:bodyPr lIns="0" tIns="0" rIns="0" bIns="0" rtlCol="0" anchor="t">
            <a:spAutoFit/>
          </a:bodyPr>
          <a:lstStyle/>
          <a:p>
            <a:pPr algn="l">
              <a:lnSpc>
                <a:spcPts val="2799"/>
              </a:lnSpc>
            </a:pPr>
            <a:r>
              <a:rPr lang="en-US" sz="1999" b="1">
                <a:solidFill>
                  <a:srgbClr val="A2221C"/>
                </a:solidFill>
                <a:latin typeface="Gotham Bold"/>
                <a:ea typeface="Gotham Bold"/>
                <a:cs typeface="Gotham Bold"/>
                <a:sym typeface="Gotham Bold"/>
              </a:rPr>
              <a:t>PERSONAS</a:t>
            </a:r>
          </a:p>
        </p:txBody>
      </p:sp>
      <p:sp>
        <p:nvSpPr>
          <p:cNvPr id="26" name="TextBox 26"/>
          <p:cNvSpPr txBox="1"/>
          <p:nvPr/>
        </p:nvSpPr>
        <p:spPr>
          <a:xfrm>
            <a:off x="8152309" y="3522237"/>
            <a:ext cx="2910453" cy="692150"/>
          </a:xfrm>
          <a:prstGeom prst="rect">
            <a:avLst/>
          </a:prstGeom>
        </p:spPr>
        <p:txBody>
          <a:bodyPr lIns="0" tIns="0" rIns="0" bIns="0" rtlCol="0" anchor="t">
            <a:spAutoFit/>
          </a:bodyPr>
          <a:lstStyle/>
          <a:p>
            <a:pPr algn="l">
              <a:lnSpc>
                <a:spcPts val="2799"/>
              </a:lnSpc>
            </a:pPr>
            <a:r>
              <a:rPr lang="en-US" sz="1999" b="1">
                <a:solidFill>
                  <a:srgbClr val="A2221C"/>
                </a:solidFill>
                <a:latin typeface="Gotham Bold"/>
                <a:ea typeface="Gotham Bold"/>
                <a:cs typeface="Gotham Bold"/>
                <a:sym typeface="Gotham Bold"/>
              </a:rPr>
              <a:t>INVERSORES Y REGULADORES</a:t>
            </a:r>
          </a:p>
        </p:txBody>
      </p:sp>
      <p:grpSp>
        <p:nvGrpSpPr>
          <p:cNvPr id="27" name="Group 27"/>
          <p:cNvGrpSpPr/>
          <p:nvPr/>
        </p:nvGrpSpPr>
        <p:grpSpPr>
          <a:xfrm>
            <a:off x="5910396" y="5654098"/>
            <a:ext cx="4184075" cy="3819258"/>
            <a:chOff x="0" y="0"/>
            <a:chExt cx="5578766" cy="5092344"/>
          </a:xfrm>
        </p:grpSpPr>
        <p:sp>
          <p:nvSpPr>
            <p:cNvPr id="28" name="TextBox 28"/>
            <p:cNvSpPr txBox="1"/>
            <p:nvPr/>
          </p:nvSpPr>
          <p:spPr>
            <a:xfrm>
              <a:off x="0" y="780901"/>
              <a:ext cx="5578766" cy="4311443"/>
            </a:xfrm>
            <a:prstGeom prst="rect">
              <a:avLst/>
            </a:prstGeom>
          </p:spPr>
          <p:txBody>
            <a:bodyPr lIns="0" tIns="0" rIns="0" bIns="0" rtlCol="0" anchor="t">
              <a:spAutoFit/>
            </a:bodyPr>
            <a:lstStyle/>
            <a:p>
              <a:pPr marL="345439" lvl="1" indent="-172720" algn="l">
                <a:lnSpc>
                  <a:spcPts val="2367"/>
                </a:lnSpc>
                <a:buFont typeface="Arial"/>
                <a:buChar char="•"/>
              </a:pPr>
              <a:r>
                <a:rPr lang="en-US" sz="1599">
                  <a:solidFill>
                    <a:srgbClr val="000000"/>
                  </a:solidFill>
                  <a:latin typeface="Asap Condensed"/>
                  <a:ea typeface="Asap Condensed"/>
                  <a:cs typeface="Asap Condensed"/>
                  <a:sym typeface="Asap Condensed"/>
                </a:rPr>
                <a:t>Ag</a:t>
              </a:r>
              <a:r>
                <a:rPr lang="en-US" sz="1599" u="none" strike="noStrike">
                  <a:solidFill>
                    <a:srgbClr val="000000"/>
                  </a:solidFill>
                  <a:latin typeface="Asap Condensed"/>
                  <a:ea typeface="Asap Condensed"/>
                  <a:cs typeface="Asap Condensed"/>
                  <a:sym typeface="Asap Condensed"/>
                </a:rPr>
                <a:t>ilidad y sencillez de acceso a servicios.</a:t>
              </a:r>
            </a:p>
            <a:p>
              <a:pPr marL="345439" lvl="1" indent="-172720" algn="l">
                <a:lnSpc>
                  <a:spcPts val="2367"/>
                </a:lnSpc>
                <a:buFont typeface="Arial"/>
                <a:buChar char="•"/>
              </a:pPr>
              <a:r>
                <a:rPr lang="en-US" sz="1599" u="none" strike="noStrike">
                  <a:solidFill>
                    <a:srgbClr val="000000"/>
                  </a:solidFill>
                  <a:latin typeface="Asap Condensed"/>
                  <a:ea typeface="Asap Condensed"/>
                  <a:cs typeface="Asap Condensed"/>
                  <a:sym typeface="Asap Condensed"/>
                </a:rPr>
                <a:t>Innovación en los servicios.</a:t>
              </a:r>
            </a:p>
            <a:p>
              <a:pPr marL="345439" lvl="1" indent="-172720" algn="l">
                <a:lnSpc>
                  <a:spcPts val="2367"/>
                </a:lnSpc>
                <a:buFont typeface="Arial"/>
                <a:buChar char="•"/>
              </a:pPr>
              <a:r>
                <a:rPr lang="en-US" sz="1599" u="none" strike="noStrike">
                  <a:solidFill>
                    <a:srgbClr val="000000"/>
                  </a:solidFill>
                  <a:latin typeface="Asap Condensed"/>
                  <a:ea typeface="Asap Condensed"/>
                  <a:cs typeface="Asap Condensed"/>
                  <a:sym typeface="Asap Condensed"/>
                </a:rPr>
                <a:t>Más sistemas no presenciales.</a:t>
              </a:r>
            </a:p>
            <a:p>
              <a:pPr marL="345439" lvl="1" indent="-172720" algn="l">
                <a:lnSpc>
                  <a:spcPts val="2367"/>
                </a:lnSpc>
                <a:buFont typeface="Arial"/>
                <a:buChar char="•"/>
              </a:pPr>
              <a:r>
                <a:rPr lang="en-US" sz="1599" u="none" strike="noStrike">
                  <a:solidFill>
                    <a:srgbClr val="000000"/>
                  </a:solidFill>
                  <a:latin typeface="Asap Condensed"/>
                  <a:ea typeface="Asap Condensed"/>
                  <a:cs typeface="Asap Condensed"/>
                  <a:sym typeface="Asap Condensed"/>
                </a:rPr>
                <a:t>Especialización y utilidad en la oferta formativa y de empleo.</a:t>
              </a:r>
            </a:p>
            <a:p>
              <a:pPr marL="345439" lvl="1" indent="-172720" algn="l">
                <a:lnSpc>
                  <a:spcPts val="2367"/>
                </a:lnSpc>
                <a:buFont typeface="Arial"/>
                <a:buChar char="•"/>
              </a:pPr>
              <a:r>
                <a:rPr lang="en-US" sz="1599" u="none" strike="noStrike">
                  <a:solidFill>
                    <a:srgbClr val="000000"/>
                  </a:solidFill>
                  <a:latin typeface="Asap Condensed"/>
                  <a:ea typeface="Asap Condensed"/>
                  <a:cs typeface="Asap Condensed"/>
                  <a:sym typeface="Asap Condensed"/>
                </a:rPr>
                <a:t>Autonomía en el proceso de búsqueda de empleo.</a:t>
              </a:r>
            </a:p>
            <a:p>
              <a:pPr marL="345439" lvl="1" indent="-172720" algn="l">
                <a:lnSpc>
                  <a:spcPts val="2367"/>
                </a:lnSpc>
                <a:buFont typeface="Arial"/>
                <a:buChar char="•"/>
              </a:pPr>
              <a:r>
                <a:rPr lang="en-US" sz="1599" u="none" strike="noStrike">
                  <a:solidFill>
                    <a:srgbClr val="000000"/>
                  </a:solidFill>
                  <a:latin typeface="Asap Condensed"/>
                  <a:ea typeface="Asap Condensed"/>
                  <a:cs typeface="Asap Condensed"/>
                  <a:sym typeface="Asap Condensed"/>
                </a:rPr>
                <a:t>Persona de referencia y acompañamiento estable.</a:t>
              </a:r>
            </a:p>
            <a:p>
              <a:pPr marL="345439" lvl="1" indent="-172720" algn="l">
                <a:lnSpc>
                  <a:spcPts val="2367"/>
                </a:lnSpc>
                <a:buFont typeface="Arial"/>
                <a:buChar char="•"/>
              </a:pPr>
              <a:r>
                <a:rPr lang="en-US" sz="1599" u="none" strike="noStrike">
                  <a:solidFill>
                    <a:srgbClr val="000000"/>
                  </a:solidFill>
                  <a:latin typeface="Asap Condensed"/>
                  <a:ea typeface="Asap Condensed"/>
                  <a:cs typeface="Asap Condensed"/>
                  <a:sym typeface="Asap Condensed"/>
                </a:rPr>
                <a:t>Colaboración entre AAPP para trabajo en red.</a:t>
              </a:r>
            </a:p>
            <a:p>
              <a:pPr marL="345439" lvl="1" indent="-172720" algn="l">
                <a:lnSpc>
                  <a:spcPts val="2367"/>
                </a:lnSpc>
                <a:buFont typeface="Arial"/>
                <a:buChar char="•"/>
              </a:pPr>
              <a:r>
                <a:rPr lang="en-US" sz="1599" u="none" strike="noStrike">
                  <a:solidFill>
                    <a:srgbClr val="000000"/>
                  </a:solidFill>
                  <a:latin typeface="Asap Condensed"/>
                  <a:ea typeface="Asap Condensed"/>
                  <a:cs typeface="Asap Condensed"/>
                  <a:sym typeface="Asap Condensed"/>
                </a:rPr>
                <a:t>Empatía con sus problemas y necesidades necesidades.</a:t>
              </a:r>
            </a:p>
            <a:p>
              <a:pPr marL="0" lvl="0" indent="0" algn="l">
                <a:lnSpc>
                  <a:spcPts val="2367"/>
                </a:lnSpc>
              </a:pPr>
              <a:endParaRPr lang="en-US" sz="1599" u="none" strike="noStrike">
                <a:solidFill>
                  <a:srgbClr val="000000"/>
                </a:solidFill>
                <a:latin typeface="Asap Condensed"/>
                <a:ea typeface="Asap Condensed"/>
                <a:cs typeface="Asap Condensed"/>
                <a:sym typeface="Asap Condensed"/>
              </a:endParaRPr>
            </a:p>
          </p:txBody>
        </p:sp>
        <p:sp>
          <p:nvSpPr>
            <p:cNvPr id="29" name="TextBox 29"/>
            <p:cNvSpPr txBox="1"/>
            <p:nvPr/>
          </p:nvSpPr>
          <p:spPr>
            <a:xfrm>
              <a:off x="0" y="0"/>
              <a:ext cx="5578766" cy="482451"/>
            </a:xfrm>
            <a:prstGeom prst="rect">
              <a:avLst/>
            </a:prstGeom>
          </p:spPr>
          <p:txBody>
            <a:bodyPr lIns="0" tIns="0" rIns="0" bIns="0" rtlCol="0" anchor="t">
              <a:spAutoFit/>
            </a:bodyPr>
            <a:lstStyle/>
            <a:p>
              <a:pPr algn="l">
                <a:lnSpc>
                  <a:spcPts val="2879"/>
                </a:lnSpc>
              </a:pPr>
              <a:r>
                <a:rPr lang="en-US" sz="2400" b="1">
                  <a:solidFill>
                    <a:srgbClr val="A2221C"/>
                  </a:solidFill>
                  <a:latin typeface="Gotham Bold"/>
                  <a:ea typeface="Gotham Bold"/>
                  <a:cs typeface="Gotham Bold"/>
                  <a:sym typeface="Gotham Bold"/>
                </a:rPr>
                <a:t>Expectativas</a:t>
              </a:r>
            </a:p>
          </p:txBody>
        </p:sp>
      </p:grpSp>
      <p:grpSp>
        <p:nvGrpSpPr>
          <p:cNvPr id="30" name="Group 30"/>
          <p:cNvGrpSpPr/>
          <p:nvPr/>
        </p:nvGrpSpPr>
        <p:grpSpPr>
          <a:xfrm>
            <a:off x="10389746" y="5654098"/>
            <a:ext cx="3238857" cy="3138170"/>
            <a:chOff x="0" y="0"/>
            <a:chExt cx="4318476" cy="4184227"/>
          </a:xfrm>
        </p:grpSpPr>
        <p:sp>
          <p:nvSpPr>
            <p:cNvPr id="31" name="TextBox 31"/>
            <p:cNvSpPr txBox="1"/>
            <p:nvPr/>
          </p:nvSpPr>
          <p:spPr>
            <a:xfrm>
              <a:off x="0" y="762000"/>
              <a:ext cx="4318476" cy="3422227"/>
            </a:xfrm>
            <a:prstGeom prst="rect">
              <a:avLst/>
            </a:prstGeom>
          </p:spPr>
          <p:txBody>
            <a:bodyPr lIns="0" tIns="0" rIns="0" bIns="0" rtlCol="0" anchor="t">
              <a:spAutoFit/>
            </a:bodyPr>
            <a:lstStyle/>
            <a:p>
              <a:pPr marL="345439" lvl="1" indent="-172720" algn="l">
                <a:lnSpc>
                  <a:spcPts val="2559"/>
                </a:lnSpc>
                <a:buFont typeface="Arial"/>
                <a:buChar char="•"/>
              </a:pPr>
              <a:r>
                <a:rPr lang="en-US" sz="1599">
                  <a:solidFill>
                    <a:srgbClr val="000000"/>
                  </a:solidFill>
                  <a:latin typeface="Asap Condensed"/>
                  <a:ea typeface="Asap Condensed"/>
                  <a:cs typeface="Asap Condensed"/>
                  <a:sym typeface="Asap Condensed"/>
                </a:rPr>
                <a:t>Web INAEM, </a:t>
              </a:r>
            </a:p>
            <a:p>
              <a:pPr marL="345439" lvl="1" indent="-172720" algn="l">
                <a:lnSpc>
                  <a:spcPts val="2559"/>
                </a:lnSpc>
                <a:buFont typeface="Arial"/>
                <a:buChar char="•"/>
              </a:pPr>
              <a:r>
                <a:rPr lang="en-US" sz="1599">
                  <a:solidFill>
                    <a:srgbClr val="000000"/>
                  </a:solidFill>
                  <a:latin typeface="Asap Condensed"/>
                  <a:ea typeface="Asap Condensed"/>
                  <a:cs typeface="Asap Condensed"/>
                  <a:sym typeface="Asap Condensed"/>
                </a:rPr>
                <a:t>Redes sociales</a:t>
              </a:r>
            </a:p>
            <a:p>
              <a:pPr marL="345439" lvl="1" indent="-172720" algn="l">
                <a:lnSpc>
                  <a:spcPts val="2559"/>
                </a:lnSpc>
                <a:buFont typeface="Arial"/>
                <a:buChar char="•"/>
              </a:pPr>
              <a:r>
                <a:rPr lang="en-US" sz="1599">
                  <a:solidFill>
                    <a:srgbClr val="000000"/>
                  </a:solidFill>
                  <a:latin typeface="Asap Condensed"/>
                  <a:ea typeface="Asap Condensed"/>
                  <a:cs typeface="Asap Condensed"/>
                  <a:sym typeface="Asap Condensed"/>
                </a:rPr>
                <a:t>Red COE</a:t>
              </a:r>
            </a:p>
            <a:p>
              <a:pPr marL="345439" lvl="1" indent="-172720" algn="l">
                <a:lnSpc>
                  <a:spcPts val="2559"/>
                </a:lnSpc>
                <a:buFont typeface="Arial"/>
                <a:buChar char="•"/>
              </a:pPr>
              <a:r>
                <a:rPr lang="en-US" sz="1599">
                  <a:solidFill>
                    <a:srgbClr val="000000"/>
                  </a:solidFill>
                  <a:latin typeface="Asap Condensed"/>
                  <a:ea typeface="Asap Condensed"/>
                  <a:cs typeface="Asap Condensed"/>
                  <a:sym typeface="Asap Condensed"/>
                </a:rPr>
                <a:t>Contacto con mercado laboral</a:t>
              </a:r>
            </a:p>
            <a:p>
              <a:pPr marL="345439" lvl="1" indent="-172720" algn="l">
                <a:lnSpc>
                  <a:spcPts val="2559"/>
                </a:lnSpc>
                <a:buFont typeface="Arial"/>
                <a:buChar char="•"/>
              </a:pPr>
              <a:r>
                <a:rPr lang="en-US" sz="1599">
                  <a:solidFill>
                    <a:srgbClr val="000000"/>
                  </a:solidFill>
                  <a:latin typeface="Asap Condensed"/>
                  <a:ea typeface="Asap Condensed"/>
                  <a:cs typeface="Asap Condensed"/>
                  <a:sym typeface="Asap Condensed"/>
                </a:rPr>
                <a:t>Foro de Prospección, Memorias e informes, atención en oficina, telefónica, acuerdos y convenios, grupos de trabajo, reuniones.</a:t>
              </a:r>
            </a:p>
          </p:txBody>
        </p:sp>
        <p:sp>
          <p:nvSpPr>
            <p:cNvPr id="32" name="TextBox 32"/>
            <p:cNvSpPr txBox="1"/>
            <p:nvPr/>
          </p:nvSpPr>
          <p:spPr>
            <a:xfrm>
              <a:off x="0" y="0"/>
              <a:ext cx="4318476" cy="482600"/>
            </a:xfrm>
            <a:prstGeom prst="rect">
              <a:avLst/>
            </a:prstGeom>
          </p:spPr>
          <p:txBody>
            <a:bodyPr lIns="0" tIns="0" rIns="0" bIns="0" rtlCol="0" anchor="t">
              <a:spAutoFit/>
            </a:bodyPr>
            <a:lstStyle/>
            <a:p>
              <a:pPr algn="l">
                <a:lnSpc>
                  <a:spcPts val="2879"/>
                </a:lnSpc>
              </a:pPr>
              <a:r>
                <a:rPr lang="en-US" sz="2400" b="1">
                  <a:solidFill>
                    <a:srgbClr val="A2221C"/>
                  </a:solidFill>
                  <a:latin typeface="Gotham Bold"/>
                  <a:ea typeface="Gotham Bold"/>
                  <a:cs typeface="Gotham Bold"/>
                  <a:sym typeface="Gotham Bold"/>
                </a:rPr>
                <a:t>Fuentes</a:t>
              </a:r>
            </a:p>
          </p:txBody>
        </p:sp>
      </p:grpSp>
      <p:grpSp>
        <p:nvGrpSpPr>
          <p:cNvPr id="33" name="Group 33"/>
          <p:cNvGrpSpPr/>
          <p:nvPr/>
        </p:nvGrpSpPr>
        <p:grpSpPr>
          <a:xfrm>
            <a:off x="14025758" y="5654098"/>
            <a:ext cx="3634501" cy="3138170"/>
            <a:chOff x="0" y="0"/>
            <a:chExt cx="4846001" cy="4184227"/>
          </a:xfrm>
        </p:grpSpPr>
        <p:sp>
          <p:nvSpPr>
            <p:cNvPr id="34" name="TextBox 34"/>
            <p:cNvSpPr txBox="1"/>
            <p:nvPr/>
          </p:nvSpPr>
          <p:spPr>
            <a:xfrm>
              <a:off x="0" y="762000"/>
              <a:ext cx="4846001" cy="3422227"/>
            </a:xfrm>
            <a:prstGeom prst="rect">
              <a:avLst/>
            </a:prstGeom>
          </p:spPr>
          <p:txBody>
            <a:bodyPr lIns="0" tIns="0" rIns="0" bIns="0" rtlCol="0" anchor="t">
              <a:spAutoFit/>
            </a:bodyPr>
            <a:lstStyle/>
            <a:p>
              <a:pPr marL="345439" lvl="1" indent="-172720" algn="l">
                <a:lnSpc>
                  <a:spcPts val="2559"/>
                </a:lnSpc>
                <a:spcBef>
                  <a:spcPct val="0"/>
                </a:spcBef>
                <a:buFont typeface="Arial"/>
                <a:buChar char="•"/>
              </a:pPr>
              <a:r>
                <a:rPr lang="en-US" sz="1599">
                  <a:solidFill>
                    <a:srgbClr val="000000"/>
                  </a:solidFill>
                  <a:latin typeface="Asap Condensed"/>
                  <a:ea typeface="Asap Condensed"/>
                  <a:cs typeface="Asap Condensed"/>
                  <a:sym typeface="Asap Condensed"/>
                </a:rPr>
                <a:t>Web c</a:t>
              </a:r>
              <a:r>
                <a:rPr lang="en-US" sz="1599" u="none" strike="noStrike">
                  <a:solidFill>
                    <a:srgbClr val="000000"/>
                  </a:solidFill>
                  <a:latin typeface="Asap Condensed"/>
                  <a:ea typeface="Asap Condensed"/>
                  <a:cs typeface="Asap Condensed"/>
                  <a:sym typeface="Asap Condensed"/>
                </a:rPr>
                <a:t>orporativa.</a:t>
              </a:r>
            </a:p>
            <a:p>
              <a:pPr marL="345439" lvl="1" indent="-172720" algn="l">
                <a:lnSpc>
                  <a:spcPts val="2559"/>
                </a:lnSpc>
                <a:spcBef>
                  <a:spcPct val="0"/>
                </a:spcBef>
                <a:buFont typeface="Arial"/>
                <a:buChar char="•"/>
              </a:pPr>
              <a:r>
                <a:rPr lang="en-US" sz="1599" u="none" strike="noStrike">
                  <a:solidFill>
                    <a:srgbClr val="000000"/>
                  </a:solidFill>
                  <a:latin typeface="Asap Condensed"/>
                  <a:ea typeface="Asap Condensed"/>
                  <a:cs typeface="Asap Condensed"/>
                  <a:sym typeface="Asap Condensed"/>
                </a:rPr>
                <a:t>Redes Sociales.</a:t>
              </a:r>
            </a:p>
            <a:p>
              <a:pPr marL="345439" lvl="1" indent="-172720" algn="l">
                <a:lnSpc>
                  <a:spcPts val="2559"/>
                </a:lnSpc>
                <a:spcBef>
                  <a:spcPct val="0"/>
                </a:spcBef>
                <a:buFont typeface="Arial"/>
                <a:buChar char="•"/>
              </a:pPr>
              <a:r>
                <a:rPr lang="en-US" sz="1599" u="none" strike="noStrike">
                  <a:solidFill>
                    <a:srgbClr val="000000"/>
                  </a:solidFill>
                  <a:latin typeface="Asap Condensed"/>
                  <a:ea typeface="Asap Condensed"/>
                  <a:cs typeface="Asap Condensed"/>
                  <a:sym typeface="Asap Condensed"/>
                </a:rPr>
                <a:t>Servicio de Atención Telefónica.</a:t>
              </a:r>
            </a:p>
            <a:p>
              <a:pPr marL="345439" lvl="1" indent="-172720" algn="l">
                <a:lnSpc>
                  <a:spcPts val="2559"/>
                </a:lnSpc>
                <a:spcBef>
                  <a:spcPct val="0"/>
                </a:spcBef>
                <a:buFont typeface="Arial"/>
                <a:buChar char="•"/>
              </a:pPr>
              <a:r>
                <a:rPr lang="en-US" sz="1599" u="none" strike="noStrike">
                  <a:solidFill>
                    <a:srgbClr val="000000"/>
                  </a:solidFill>
                  <a:latin typeface="Asap Condensed"/>
                  <a:ea typeface="Asap Condensed"/>
                  <a:cs typeface="Asap Condensed"/>
                  <a:sym typeface="Asap Condensed"/>
                </a:rPr>
                <a:t>Sistema de Quejas y Sugerencias.</a:t>
              </a:r>
            </a:p>
            <a:p>
              <a:pPr marL="345439" lvl="1" indent="-172720" algn="l">
                <a:lnSpc>
                  <a:spcPts val="2559"/>
                </a:lnSpc>
                <a:spcBef>
                  <a:spcPct val="0"/>
                </a:spcBef>
                <a:buFont typeface="Arial"/>
                <a:buChar char="•"/>
              </a:pPr>
              <a:r>
                <a:rPr lang="en-US" sz="1599" u="none" strike="noStrike">
                  <a:solidFill>
                    <a:srgbClr val="000000"/>
                  </a:solidFill>
                  <a:latin typeface="Asap Condensed"/>
                  <a:ea typeface="Asap Condensed"/>
                  <a:cs typeface="Asap Condensed"/>
                  <a:sym typeface="Asap Condensed"/>
                </a:rPr>
                <a:t>Seminarios y Jornadas temáticas.</a:t>
              </a:r>
            </a:p>
            <a:p>
              <a:pPr marL="345439" lvl="1" indent="-172720" algn="l">
                <a:lnSpc>
                  <a:spcPts val="2559"/>
                </a:lnSpc>
                <a:spcBef>
                  <a:spcPct val="0"/>
                </a:spcBef>
                <a:buFont typeface="Arial"/>
                <a:buChar char="•"/>
              </a:pPr>
              <a:r>
                <a:rPr lang="en-US" sz="1599" u="none" strike="noStrike">
                  <a:solidFill>
                    <a:srgbClr val="000000"/>
                  </a:solidFill>
                  <a:latin typeface="Asap Condensed"/>
                  <a:ea typeface="Asap Condensed"/>
                  <a:cs typeface="Asap Condensed"/>
                  <a:sym typeface="Asap Condensed"/>
                </a:rPr>
                <a:t>Encuestas.</a:t>
              </a:r>
            </a:p>
            <a:p>
              <a:pPr marL="345439" lvl="1" indent="-172720" algn="l">
                <a:lnSpc>
                  <a:spcPts val="2559"/>
                </a:lnSpc>
                <a:spcBef>
                  <a:spcPct val="0"/>
                </a:spcBef>
                <a:buFont typeface="Arial"/>
                <a:buChar char="•"/>
              </a:pPr>
              <a:r>
                <a:rPr lang="en-US" sz="1599" u="none" strike="noStrike">
                  <a:solidFill>
                    <a:srgbClr val="000000"/>
                  </a:solidFill>
                  <a:latin typeface="Asap Condensed"/>
                  <a:ea typeface="Asap Condensed"/>
                  <a:cs typeface="Asap Condensed"/>
                  <a:sym typeface="Asap Condensed"/>
                </a:rPr>
                <a:t>Participación en Consejos y Canales.</a:t>
              </a:r>
            </a:p>
            <a:p>
              <a:pPr marL="0" lvl="0" indent="0" algn="l">
                <a:lnSpc>
                  <a:spcPts val="2559"/>
                </a:lnSpc>
                <a:spcBef>
                  <a:spcPct val="0"/>
                </a:spcBef>
              </a:pPr>
              <a:endParaRPr lang="en-US" sz="1599" u="none" strike="noStrike">
                <a:solidFill>
                  <a:srgbClr val="000000"/>
                </a:solidFill>
                <a:latin typeface="Asap Condensed"/>
                <a:ea typeface="Asap Condensed"/>
                <a:cs typeface="Asap Condensed"/>
                <a:sym typeface="Asap Condensed"/>
              </a:endParaRPr>
            </a:p>
          </p:txBody>
        </p:sp>
        <p:sp>
          <p:nvSpPr>
            <p:cNvPr id="35" name="TextBox 35"/>
            <p:cNvSpPr txBox="1"/>
            <p:nvPr/>
          </p:nvSpPr>
          <p:spPr>
            <a:xfrm>
              <a:off x="0" y="0"/>
              <a:ext cx="4846001" cy="482600"/>
            </a:xfrm>
            <a:prstGeom prst="rect">
              <a:avLst/>
            </a:prstGeom>
          </p:spPr>
          <p:txBody>
            <a:bodyPr lIns="0" tIns="0" rIns="0" bIns="0" rtlCol="0" anchor="t">
              <a:spAutoFit/>
            </a:bodyPr>
            <a:lstStyle/>
            <a:p>
              <a:pPr algn="l">
                <a:lnSpc>
                  <a:spcPts val="2879"/>
                </a:lnSpc>
              </a:pPr>
              <a:r>
                <a:rPr lang="en-US" sz="2400" b="1">
                  <a:solidFill>
                    <a:srgbClr val="A2221C"/>
                  </a:solidFill>
                  <a:latin typeface="Gotham Bold"/>
                  <a:ea typeface="Gotham Bold"/>
                  <a:cs typeface="Gotham Bold"/>
                  <a:sym typeface="Gotham Bold"/>
                </a:rPr>
                <a:t>Canales</a:t>
              </a:r>
            </a:p>
          </p:txBody>
        </p:sp>
      </p:grpSp>
      <p:sp>
        <p:nvSpPr>
          <p:cNvPr id="36" name="TextBox 36"/>
          <p:cNvSpPr txBox="1"/>
          <p:nvPr/>
        </p:nvSpPr>
        <p:spPr>
          <a:xfrm>
            <a:off x="2496411" y="1131843"/>
            <a:ext cx="14222248" cy="582295"/>
          </a:xfrm>
          <a:prstGeom prst="rect">
            <a:avLst/>
          </a:prstGeom>
        </p:spPr>
        <p:txBody>
          <a:bodyPr lIns="0" tIns="0" rIns="0" bIns="0" rtlCol="0" anchor="t">
            <a:spAutoFit/>
          </a:bodyPr>
          <a:lstStyle/>
          <a:p>
            <a:pPr marL="0" lvl="0" indent="0" algn="l">
              <a:lnSpc>
                <a:spcPts val="4865"/>
              </a:lnSpc>
              <a:spcBef>
                <a:spcPct val="0"/>
              </a:spcBef>
            </a:pPr>
            <a:r>
              <a:rPr lang="en-US" sz="3500">
                <a:solidFill>
                  <a:srgbClr val="C22827"/>
                </a:solidFill>
                <a:latin typeface="Candal"/>
                <a:ea typeface="Candal"/>
                <a:cs typeface="Candal"/>
                <a:sym typeface="Candal"/>
              </a:rPr>
              <a:t>Recopilación de información de los grupos de interés</a:t>
            </a:r>
          </a:p>
        </p:txBody>
      </p:sp>
      <p:sp>
        <p:nvSpPr>
          <p:cNvPr id="37" name="TextBox 37"/>
          <p:cNvSpPr txBox="1"/>
          <p:nvPr/>
        </p:nvSpPr>
        <p:spPr>
          <a:xfrm>
            <a:off x="13754314" y="3982164"/>
            <a:ext cx="4001210" cy="581279"/>
          </a:xfrm>
          <a:prstGeom prst="rect">
            <a:avLst/>
          </a:prstGeom>
        </p:spPr>
        <p:txBody>
          <a:bodyPr lIns="0" tIns="0" rIns="0" bIns="0" rtlCol="0" anchor="t">
            <a:spAutoFit/>
          </a:bodyPr>
          <a:lstStyle/>
          <a:p>
            <a:pPr marL="345439" lvl="1" indent="-172720" algn="l">
              <a:lnSpc>
                <a:spcPts val="2367"/>
              </a:lnSpc>
              <a:buFont typeface="Arial"/>
              <a:buChar char="•"/>
            </a:pPr>
            <a:r>
              <a:rPr lang="en-US" sz="1599">
                <a:solidFill>
                  <a:srgbClr val="000000"/>
                </a:solidFill>
                <a:latin typeface="Gotham"/>
                <a:ea typeface="Gotham"/>
                <a:cs typeface="Gotham"/>
                <a:sym typeface="Gotham"/>
              </a:rPr>
              <a:t>Aliados clave y colaboradores.</a:t>
            </a:r>
          </a:p>
          <a:p>
            <a:pPr marL="345439" lvl="1" indent="-172720" algn="l">
              <a:lnSpc>
                <a:spcPts val="2367"/>
              </a:lnSpc>
              <a:buFont typeface="Arial"/>
              <a:buChar char="•"/>
            </a:pPr>
            <a:r>
              <a:rPr lang="en-US" sz="1599">
                <a:solidFill>
                  <a:srgbClr val="000000"/>
                </a:solidFill>
                <a:latin typeface="Gotham"/>
                <a:ea typeface="Gotham"/>
                <a:cs typeface="Gotham"/>
                <a:sym typeface="Gotham"/>
              </a:rPr>
              <a:t>Proveedores</a:t>
            </a:r>
          </a:p>
        </p:txBody>
      </p:sp>
      <p:sp>
        <p:nvSpPr>
          <p:cNvPr id="38" name="TextBox 38"/>
          <p:cNvSpPr txBox="1"/>
          <p:nvPr/>
        </p:nvSpPr>
        <p:spPr>
          <a:xfrm>
            <a:off x="13822639" y="3369008"/>
            <a:ext cx="2192597" cy="628015"/>
          </a:xfrm>
          <a:prstGeom prst="rect">
            <a:avLst/>
          </a:prstGeom>
        </p:spPr>
        <p:txBody>
          <a:bodyPr lIns="0" tIns="0" rIns="0" bIns="0" rtlCol="0" anchor="t">
            <a:spAutoFit/>
          </a:bodyPr>
          <a:lstStyle/>
          <a:p>
            <a:pPr algn="l">
              <a:lnSpc>
                <a:spcPts val="2479"/>
              </a:lnSpc>
            </a:pPr>
            <a:r>
              <a:rPr lang="en-US" sz="1999" b="1">
                <a:solidFill>
                  <a:srgbClr val="A2221C"/>
                </a:solidFill>
                <a:latin typeface="Gotham Bold"/>
                <a:ea typeface="Gotham Bold"/>
                <a:cs typeface="Gotham Bold"/>
                <a:sym typeface="Gotham Bold"/>
              </a:rPr>
              <a:t>ALIADOS Y PROVEEDORES</a:t>
            </a:r>
          </a:p>
        </p:txBody>
      </p:sp>
      <p:grpSp>
        <p:nvGrpSpPr>
          <p:cNvPr id="39" name="Group 39"/>
          <p:cNvGrpSpPr/>
          <p:nvPr/>
        </p:nvGrpSpPr>
        <p:grpSpPr>
          <a:xfrm>
            <a:off x="11643055" y="4769941"/>
            <a:ext cx="588882" cy="588882"/>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221C"/>
            </a:solidFill>
          </p:spPr>
        </p:sp>
        <p:sp>
          <p:nvSpPr>
            <p:cNvPr id="41" name="TextBox 41"/>
            <p:cNvSpPr txBox="1"/>
            <p:nvPr/>
          </p:nvSpPr>
          <p:spPr>
            <a:xfrm>
              <a:off x="76200" y="28575"/>
              <a:ext cx="660400" cy="708025"/>
            </a:xfrm>
            <a:prstGeom prst="rect">
              <a:avLst/>
            </a:prstGeom>
          </p:spPr>
          <p:txBody>
            <a:bodyPr lIns="50800" tIns="50800" rIns="50800" bIns="50800" rtlCol="0" anchor="ctr"/>
            <a:lstStyle/>
            <a:p>
              <a:pPr algn="ctr">
                <a:lnSpc>
                  <a:spcPts val="2879"/>
                </a:lnSpc>
              </a:pPr>
              <a:endParaRPr/>
            </a:p>
          </p:txBody>
        </p:sp>
      </p:grpSp>
      <p:grpSp>
        <p:nvGrpSpPr>
          <p:cNvPr id="42" name="Group 42"/>
          <p:cNvGrpSpPr/>
          <p:nvPr/>
        </p:nvGrpSpPr>
        <p:grpSpPr>
          <a:xfrm>
            <a:off x="2014318" y="1885588"/>
            <a:ext cx="2510001" cy="1403038"/>
            <a:chOff x="0" y="0"/>
            <a:chExt cx="3346668" cy="1870717"/>
          </a:xfrm>
        </p:grpSpPr>
        <p:pic>
          <p:nvPicPr>
            <p:cNvPr id="43" name="Picture 43"/>
            <p:cNvPicPr>
              <a:picLocks noChangeAspect="1"/>
            </p:cNvPicPr>
            <p:nvPr/>
          </p:nvPicPr>
          <p:blipFill>
            <a:blip r:embed="rId3"/>
            <a:srcRect t="8000" b="8000"/>
            <a:stretch>
              <a:fillRect/>
            </a:stretch>
          </p:blipFill>
          <p:spPr>
            <a:xfrm>
              <a:off x="0" y="0"/>
              <a:ext cx="3346668" cy="1870717"/>
            </a:xfrm>
            <a:prstGeom prst="rect">
              <a:avLst/>
            </a:prstGeom>
          </p:spPr>
        </p:pic>
      </p:grpSp>
      <p:grpSp>
        <p:nvGrpSpPr>
          <p:cNvPr id="44" name="Group 44"/>
          <p:cNvGrpSpPr/>
          <p:nvPr/>
        </p:nvGrpSpPr>
        <p:grpSpPr>
          <a:xfrm>
            <a:off x="5105057" y="1885588"/>
            <a:ext cx="2510001" cy="1403038"/>
            <a:chOff x="0" y="0"/>
            <a:chExt cx="3346668" cy="1870717"/>
          </a:xfrm>
        </p:grpSpPr>
        <p:pic>
          <p:nvPicPr>
            <p:cNvPr id="45" name="Picture 45"/>
            <p:cNvPicPr>
              <a:picLocks noChangeAspect="1"/>
            </p:cNvPicPr>
            <p:nvPr/>
          </p:nvPicPr>
          <p:blipFill>
            <a:blip r:embed="rId4"/>
            <a:srcRect l="7227" r="7227"/>
            <a:stretch>
              <a:fillRect/>
            </a:stretch>
          </p:blipFill>
          <p:spPr>
            <a:xfrm>
              <a:off x="0" y="0"/>
              <a:ext cx="3346668" cy="1870717"/>
            </a:xfrm>
            <a:prstGeom prst="rect">
              <a:avLst/>
            </a:prstGeom>
          </p:spPr>
        </p:pic>
      </p:grpSp>
      <p:grpSp>
        <p:nvGrpSpPr>
          <p:cNvPr id="46" name="Group 46"/>
          <p:cNvGrpSpPr/>
          <p:nvPr/>
        </p:nvGrpSpPr>
        <p:grpSpPr>
          <a:xfrm>
            <a:off x="8005329" y="1885588"/>
            <a:ext cx="2510001" cy="1403038"/>
            <a:chOff x="0" y="0"/>
            <a:chExt cx="3346668" cy="1870717"/>
          </a:xfrm>
        </p:grpSpPr>
        <p:pic>
          <p:nvPicPr>
            <p:cNvPr id="47" name="Picture 47"/>
            <p:cNvPicPr>
              <a:picLocks noChangeAspect="1"/>
            </p:cNvPicPr>
            <p:nvPr/>
          </p:nvPicPr>
          <p:blipFill>
            <a:blip r:embed="rId5"/>
            <a:srcRect t="8000" b="8000"/>
            <a:stretch>
              <a:fillRect/>
            </a:stretch>
          </p:blipFill>
          <p:spPr>
            <a:xfrm>
              <a:off x="0" y="0"/>
              <a:ext cx="3346668" cy="1870717"/>
            </a:xfrm>
            <a:prstGeom prst="rect">
              <a:avLst/>
            </a:prstGeom>
          </p:spPr>
        </p:pic>
      </p:grpSp>
      <p:grpSp>
        <p:nvGrpSpPr>
          <p:cNvPr id="48" name="Group 48"/>
          <p:cNvGrpSpPr/>
          <p:nvPr/>
        </p:nvGrpSpPr>
        <p:grpSpPr>
          <a:xfrm>
            <a:off x="10905855" y="1914163"/>
            <a:ext cx="2510001" cy="1374463"/>
            <a:chOff x="0" y="0"/>
            <a:chExt cx="3346668" cy="1832617"/>
          </a:xfrm>
        </p:grpSpPr>
        <p:pic>
          <p:nvPicPr>
            <p:cNvPr id="49" name="Picture 49"/>
            <p:cNvPicPr>
              <a:picLocks noChangeAspect="1"/>
            </p:cNvPicPr>
            <p:nvPr/>
          </p:nvPicPr>
          <p:blipFill>
            <a:blip r:embed="rId6"/>
            <a:srcRect t="1265" b="1265"/>
            <a:stretch>
              <a:fillRect/>
            </a:stretch>
          </p:blipFill>
          <p:spPr>
            <a:xfrm>
              <a:off x="0" y="0"/>
              <a:ext cx="3346668" cy="1832617"/>
            </a:xfrm>
            <a:prstGeom prst="rect">
              <a:avLst/>
            </a:prstGeom>
          </p:spPr>
        </p:pic>
      </p:grpSp>
      <p:grpSp>
        <p:nvGrpSpPr>
          <p:cNvPr id="50" name="Group 50"/>
          <p:cNvGrpSpPr/>
          <p:nvPr/>
        </p:nvGrpSpPr>
        <p:grpSpPr>
          <a:xfrm>
            <a:off x="13822639" y="1914163"/>
            <a:ext cx="2510001" cy="1374463"/>
            <a:chOff x="0" y="0"/>
            <a:chExt cx="3346668" cy="1832617"/>
          </a:xfrm>
        </p:grpSpPr>
        <p:pic>
          <p:nvPicPr>
            <p:cNvPr id="51" name="Picture 51"/>
            <p:cNvPicPr>
              <a:picLocks noChangeAspect="1"/>
            </p:cNvPicPr>
            <p:nvPr/>
          </p:nvPicPr>
          <p:blipFill>
            <a:blip r:embed="rId7"/>
            <a:srcRect t="8855" b="8855"/>
            <a:stretch>
              <a:fillRect/>
            </a:stretch>
          </p:blipFill>
          <p:spPr>
            <a:xfrm>
              <a:off x="0" y="0"/>
              <a:ext cx="3346668" cy="1832617"/>
            </a:xfrm>
            <a:prstGeom prst="rect">
              <a:avLst/>
            </a:prstGeom>
          </p:spPr>
        </p:pic>
      </p:grpSp>
      <p:sp>
        <p:nvSpPr>
          <p:cNvPr id="52" name="Freeform 52"/>
          <p:cNvSpPr/>
          <p:nvPr/>
        </p:nvSpPr>
        <p:spPr>
          <a:xfrm>
            <a:off x="715614" y="276258"/>
            <a:ext cx="2334238" cy="688600"/>
          </a:xfrm>
          <a:custGeom>
            <a:avLst/>
            <a:gdLst/>
            <a:ahLst/>
            <a:cxnLst/>
            <a:rect l="l" t="t" r="r" b="b"/>
            <a:pathLst>
              <a:path w="2334238" h="688600">
                <a:moveTo>
                  <a:pt x="0" y="0"/>
                </a:moveTo>
                <a:lnTo>
                  <a:pt x="2334238" y="0"/>
                </a:lnTo>
                <a:lnTo>
                  <a:pt x="2334238" y="688600"/>
                </a:lnTo>
                <a:lnTo>
                  <a:pt x="0" y="688600"/>
                </a:lnTo>
                <a:lnTo>
                  <a:pt x="0" y="0"/>
                </a:lnTo>
                <a:close/>
              </a:path>
            </a:pathLst>
          </a:custGeom>
          <a:blipFill>
            <a:blip r:embed="rId8"/>
            <a:stretch>
              <a:fillRect/>
            </a:stretch>
          </a:blipFill>
        </p:spPr>
      </p:sp>
      <p:sp>
        <p:nvSpPr>
          <p:cNvPr id="53" name="Freeform 53"/>
          <p:cNvSpPr/>
          <p:nvPr/>
        </p:nvSpPr>
        <p:spPr>
          <a:xfrm>
            <a:off x="15250941" y="373214"/>
            <a:ext cx="2269744" cy="494688"/>
          </a:xfrm>
          <a:custGeom>
            <a:avLst/>
            <a:gdLst/>
            <a:ahLst/>
            <a:cxnLst/>
            <a:rect l="l" t="t" r="r" b="b"/>
            <a:pathLst>
              <a:path w="2269744" h="494688">
                <a:moveTo>
                  <a:pt x="0" y="0"/>
                </a:moveTo>
                <a:lnTo>
                  <a:pt x="2269744" y="0"/>
                </a:lnTo>
                <a:lnTo>
                  <a:pt x="2269744" y="494688"/>
                </a:lnTo>
                <a:lnTo>
                  <a:pt x="0" y="494688"/>
                </a:lnTo>
                <a:lnTo>
                  <a:pt x="0" y="0"/>
                </a:lnTo>
                <a:close/>
              </a:path>
            </a:pathLst>
          </a:custGeom>
          <a:blipFill>
            <a:blip r:embed="rId9"/>
            <a:stretch>
              <a:fillRect/>
            </a:stretch>
          </a:blipFill>
        </p:spPr>
      </p:sp>
      <p:sp>
        <p:nvSpPr>
          <p:cNvPr id="54" name="Freeform 54"/>
          <p:cNvSpPr/>
          <p:nvPr/>
        </p:nvSpPr>
        <p:spPr>
          <a:xfrm>
            <a:off x="6280499" y="531243"/>
            <a:ext cx="703283" cy="223056"/>
          </a:xfrm>
          <a:custGeom>
            <a:avLst/>
            <a:gdLst/>
            <a:ahLst/>
            <a:cxnLst/>
            <a:rect l="l" t="t" r="r" b="b"/>
            <a:pathLst>
              <a:path w="703283" h="223056">
                <a:moveTo>
                  <a:pt x="0" y="0"/>
                </a:moveTo>
                <a:lnTo>
                  <a:pt x="703283" y="0"/>
                </a:lnTo>
                <a:lnTo>
                  <a:pt x="703283" y="223056"/>
                </a:lnTo>
                <a:lnTo>
                  <a:pt x="0" y="223056"/>
                </a:lnTo>
                <a:lnTo>
                  <a:pt x="0" y="0"/>
                </a:lnTo>
                <a:close/>
              </a:path>
            </a:pathLst>
          </a:custGeom>
          <a:blipFill>
            <a:blip r:embed="rId10"/>
            <a:stretch>
              <a:fillRect/>
            </a:stretch>
          </a:blipFill>
        </p:spPr>
      </p:sp>
      <p:sp>
        <p:nvSpPr>
          <p:cNvPr id="55" name="TextBox 55"/>
          <p:cNvSpPr txBox="1"/>
          <p:nvPr/>
        </p:nvSpPr>
        <p:spPr>
          <a:xfrm>
            <a:off x="7047936" y="422121"/>
            <a:ext cx="5089178" cy="349250"/>
          </a:xfrm>
          <a:prstGeom prst="rect">
            <a:avLst/>
          </a:prstGeom>
        </p:spPr>
        <p:txBody>
          <a:bodyPr lIns="0" tIns="0" rIns="0" bIns="0" rtlCol="0" anchor="t">
            <a:spAutoFit/>
          </a:bodyPr>
          <a:lstStyle/>
          <a:p>
            <a:pPr algn="ctr">
              <a:lnSpc>
                <a:spcPts val="2800"/>
              </a:lnSpc>
              <a:spcBef>
                <a:spcPct val="0"/>
              </a:spcBef>
            </a:pPr>
            <a:r>
              <a:rPr lang="en-US" sz="2000" b="1" u="sng" spc="220">
                <a:solidFill>
                  <a:srgbClr val="C22827"/>
                </a:solidFill>
                <a:latin typeface="Arsenal Bold"/>
                <a:ea typeface="Arsenal Bold"/>
                <a:cs typeface="Arsenal Bold"/>
                <a:sym typeface="Arsenal Bold"/>
              </a:rPr>
              <a:t>P</a:t>
            </a:r>
            <a:r>
              <a:rPr lang="en-US" sz="2000" u="sng" spc="220">
                <a:solidFill>
                  <a:srgbClr val="C22827"/>
                </a:solidFill>
                <a:latin typeface="Arsenal"/>
                <a:ea typeface="Arsenal"/>
                <a:cs typeface="Arsenal"/>
                <a:sym typeface="Arsenal"/>
              </a:rPr>
              <a:t>lan </a:t>
            </a:r>
            <a:r>
              <a:rPr lang="en-US" sz="2000" b="1" u="sng" spc="220">
                <a:solidFill>
                  <a:srgbClr val="C22827"/>
                </a:solidFill>
                <a:latin typeface="Arsenal Bold"/>
                <a:ea typeface="Arsenal Bold"/>
                <a:cs typeface="Arsenal Bold"/>
                <a:sym typeface="Arsenal Bold"/>
              </a:rPr>
              <a:t>E</a:t>
            </a:r>
            <a:r>
              <a:rPr lang="en-US" sz="2000" u="sng" spc="220">
                <a:solidFill>
                  <a:srgbClr val="C22827"/>
                </a:solidFill>
                <a:latin typeface="Arsenal"/>
                <a:ea typeface="Arsenal"/>
                <a:cs typeface="Arsenal"/>
                <a:sym typeface="Arsenal"/>
              </a:rPr>
              <a:t>stratégico INAEM</a:t>
            </a:r>
            <a:r>
              <a:rPr lang="en-US" sz="2000" b="1" u="sng" spc="220">
                <a:solidFill>
                  <a:srgbClr val="C22827"/>
                </a:solidFill>
                <a:latin typeface="Arsenal Bold"/>
                <a:ea typeface="Arsenal Bold"/>
                <a:cs typeface="Arsenal Bold"/>
                <a:sym typeface="Arsenal Bold"/>
              </a:rPr>
              <a:t> 6.0</a:t>
            </a:r>
            <a:r>
              <a:rPr lang="en-US" sz="2000" u="sng" spc="220">
                <a:solidFill>
                  <a:srgbClr val="C22827"/>
                </a:solidFill>
                <a:latin typeface="Arsenal"/>
                <a:ea typeface="Arsenal"/>
                <a:cs typeface="Arsenal"/>
                <a:sym typeface="Arsenal"/>
              </a:rPr>
              <a:t>. </a:t>
            </a:r>
            <a:r>
              <a:rPr lang="en-US" sz="2000" i="1" u="sng" spc="220">
                <a:solidFill>
                  <a:srgbClr val="63686B"/>
                </a:solidFill>
                <a:latin typeface="Arsenal Italics"/>
                <a:ea typeface="Arsenal Italics"/>
                <a:cs typeface="Arsenal Italics"/>
                <a:sym typeface="Arsenal Italics"/>
              </a:rPr>
              <a:t>2024/2027</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5221</Words>
  <Application>Microsoft Office PowerPoint</Application>
  <PresentationFormat>Personalizado</PresentationFormat>
  <Paragraphs>521</Paragraphs>
  <Slides>16</Slides>
  <Notes>14</Notes>
  <HiddenSlides>0</HiddenSlides>
  <MMClips>0</MMClips>
  <ScaleCrop>false</ScaleCrop>
  <HeadingPairs>
    <vt:vector size="6" baseType="variant">
      <vt:variant>
        <vt:lpstr>Fuentes usadas</vt:lpstr>
      </vt:variant>
      <vt:variant>
        <vt:i4>24</vt:i4>
      </vt:variant>
      <vt:variant>
        <vt:lpstr>Tema</vt:lpstr>
      </vt:variant>
      <vt:variant>
        <vt:i4>1</vt:i4>
      </vt:variant>
      <vt:variant>
        <vt:lpstr>Títulos de diapositiva</vt:lpstr>
      </vt:variant>
      <vt:variant>
        <vt:i4>16</vt:i4>
      </vt:variant>
    </vt:vector>
  </HeadingPairs>
  <TitlesOfParts>
    <vt:vector size="41" baseType="lpstr">
      <vt:lpstr>Public Sans Bold</vt:lpstr>
      <vt:lpstr>Canva Sans Medium</vt:lpstr>
      <vt:lpstr>Glacial Indifference</vt:lpstr>
      <vt:lpstr>Open Sans</vt:lpstr>
      <vt:lpstr>Arimo Bold</vt:lpstr>
      <vt:lpstr>Arsenal Italics</vt:lpstr>
      <vt:lpstr>Open Sans Bold Italics</vt:lpstr>
      <vt:lpstr>Calibri</vt:lpstr>
      <vt:lpstr>Oswald</vt:lpstr>
      <vt:lpstr>Arsenal Bold</vt:lpstr>
      <vt:lpstr>Candal</vt:lpstr>
      <vt:lpstr>Open Sans Bold</vt:lpstr>
      <vt:lpstr>Asap Condensed Bold</vt:lpstr>
      <vt:lpstr>Canva Sans Italics</vt:lpstr>
      <vt:lpstr>Gotham</vt:lpstr>
      <vt:lpstr>Canva Sans Bold</vt:lpstr>
      <vt:lpstr>Asap Condensed Italics</vt:lpstr>
      <vt:lpstr>Canva Sans</vt:lpstr>
      <vt:lpstr>Arsenal</vt:lpstr>
      <vt:lpstr>Open Sauce</vt:lpstr>
      <vt:lpstr>Asap Condensed</vt:lpstr>
      <vt:lpstr>Gotham Bold</vt:lpstr>
      <vt:lpstr>Arial</vt:lpstr>
      <vt:lpstr>Open Sauce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estrategíco 6.0</dc:title>
  <dc:creator>ARACELI CRESPO VALER</dc:creator>
  <cp:lastModifiedBy>Administrador</cp:lastModifiedBy>
  <cp:revision>2</cp:revision>
  <dcterms:created xsi:type="dcterms:W3CDTF">2006-08-16T00:00:00Z</dcterms:created>
  <dcterms:modified xsi:type="dcterms:W3CDTF">2024-10-28T10:50:07Z</dcterms:modified>
  <dc:identifier>DAGLgY79zfQ</dc:identifier>
</cp:coreProperties>
</file>